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69" r:id="rId4"/>
    <p:sldId id="259" r:id="rId5"/>
    <p:sldId id="257" r:id="rId6"/>
    <p:sldId id="265" r:id="rId7"/>
    <p:sldId id="258" r:id="rId8"/>
    <p:sldId id="260" r:id="rId9"/>
    <p:sldId id="261" r:id="rId10"/>
    <p:sldId id="262" r:id="rId11"/>
    <p:sldId id="263" r:id="rId12"/>
    <p:sldId id="264" r:id="rId13"/>
    <p:sldId id="266" r:id="rId14"/>
    <p:sldId id="267" r:id="rId15"/>
    <p:sldId id="268"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380" autoAdjust="0"/>
  </p:normalViewPr>
  <p:slideViewPr>
    <p:cSldViewPr>
      <p:cViewPr varScale="1">
        <p:scale>
          <a:sx n="93" d="100"/>
          <a:sy n="93" d="100"/>
        </p:scale>
        <p:origin x="-1446" y="-90"/>
      </p:cViewPr>
      <p:guideLst>
        <p:guide orient="horz" pos="2160"/>
        <p:guide pos="2880"/>
      </p:guideLst>
    </p:cSldViewPr>
  </p:slideViewPr>
  <p:outlineViewPr>
    <p:cViewPr>
      <p:scale>
        <a:sx n="33" d="100"/>
        <a:sy n="33" d="100"/>
      </p:scale>
      <p:origin x="210" y="1848"/>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A1AF6B-5901-4E38-846D-1981EFAA44BE}" type="doc">
      <dgm:prSet loTypeId="urn:microsoft.com/office/officeart/2005/8/layout/cycle2" loCatId="cycle" qsTypeId="urn:microsoft.com/office/officeart/2005/8/quickstyle/3d2" qsCatId="3D" csTypeId="urn:microsoft.com/office/officeart/2005/8/colors/accent1_2" csCatId="accent1" phldr="1"/>
      <dgm:spPr/>
      <dgm:t>
        <a:bodyPr/>
        <a:lstStyle/>
        <a:p>
          <a:endParaRPr lang="en-US"/>
        </a:p>
      </dgm:t>
    </dgm:pt>
    <dgm:pt modelId="{A678F6D7-C27F-4E36-B1C3-7B7E3AE17203}">
      <dgm:prSet phldrT="[Text]"/>
      <dgm:spPr/>
      <dgm:t>
        <a:bodyPr/>
        <a:lstStyle/>
        <a:p>
          <a:pPr algn="ctr"/>
          <a:r>
            <a:rPr lang="en-US" dirty="0" smtClean="0"/>
            <a:t>User judgment </a:t>
          </a:r>
          <a:endParaRPr lang="en-US" dirty="0"/>
        </a:p>
      </dgm:t>
    </dgm:pt>
    <dgm:pt modelId="{0E24CD99-8D17-4401-9FA2-1BD6FD2A2A7C}" type="parTrans" cxnId="{9B5FEACD-600D-4741-88AD-2A744BE59E69}">
      <dgm:prSet/>
      <dgm:spPr/>
      <dgm:t>
        <a:bodyPr/>
        <a:lstStyle/>
        <a:p>
          <a:pPr algn="ctr"/>
          <a:endParaRPr lang="en-US"/>
        </a:p>
      </dgm:t>
    </dgm:pt>
    <dgm:pt modelId="{71E384F9-2109-40B7-BEDE-50DF206D2802}" type="sibTrans" cxnId="{9B5FEACD-600D-4741-88AD-2A744BE59E69}">
      <dgm:prSet/>
      <dgm:spPr/>
      <dgm:t>
        <a:bodyPr/>
        <a:lstStyle/>
        <a:p>
          <a:pPr algn="ctr"/>
          <a:endParaRPr lang="en-US"/>
        </a:p>
      </dgm:t>
    </dgm:pt>
    <dgm:pt modelId="{BE7E52D2-3D0E-4390-B199-BF7E13BBC1CC}">
      <dgm:prSet phldrT="[Text]"/>
      <dgm:spPr/>
      <dgm:t>
        <a:bodyPr/>
        <a:lstStyle/>
        <a:p>
          <a:pPr algn="ctr"/>
          <a:r>
            <a:rPr lang="en-US" dirty="0" smtClean="0"/>
            <a:t>User behavior</a:t>
          </a:r>
          <a:endParaRPr lang="en-US" dirty="0"/>
        </a:p>
      </dgm:t>
    </dgm:pt>
    <dgm:pt modelId="{2D3C2A28-5A0E-45B1-BE25-0C54EB0C69F4}" type="parTrans" cxnId="{B30DFB1D-351E-4D5E-82A9-577D8A148B38}">
      <dgm:prSet/>
      <dgm:spPr/>
      <dgm:t>
        <a:bodyPr/>
        <a:lstStyle/>
        <a:p>
          <a:pPr algn="ctr"/>
          <a:endParaRPr lang="en-US"/>
        </a:p>
      </dgm:t>
    </dgm:pt>
    <dgm:pt modelId="{CA43D6B7-15E0-49E4-B554-2EC14851B593}" type="sibTrans" cxnId="{B30DFB1D-351E-4D5E-82A9-577D8A148B38}">
      <dgm:prSet/>
      <dgm:spPr/>
      <dgm:t>
        <a:bodyPr/>
        <a:lstStyle/>
        <a:p>
          <a:pPr algn="ctr"/>
          <a:endParaRPr lang="en-US"/>
        </a:p>
      </dgm:t>
    </dgm:pt>
    <dgm:pt modelId="{4827D58B-80AD-4E8B-B73F-C8A0721AC9F4}">
      <dgm:prSet/>
      <dgm:spPr/>
      <dgm:t>
        <a:bodyPr/>
        <a:lstStyle/>
        <a:p>
          <a:pPr algn="ctr"/>
          <a:r>
            <a:rPr lang="en-US" dirty="0" smtClean="0"/>
            <a:t>System feedback</a:t>
          </a:r>
          <a:endParaRPr lang="en-US" dirty="0"/>
        </a:p>
      </dgm:t>
    </dgm:pt>
    <dgm:pt modelId="{62B7BE35-198A-4F16-B0E7-4B599220B1EC}" type="parTrans" cxnId="{48035F8F-ED08-4531-A6AC-41EA6E9037F9}">
      <dgm:prSet/>
      <dgm:spPr/>
      <dgm:t>
        <a:bodyPr/>
        <a:lstStyle/>
        <a:p>
          <a:pPr algn="ctr"/>
          <a:endParaRPr lang="en-US"/>
        </a:p>
      </dgm:t>
    </dgm:pt>
    <dgm:pt modelId="{2A99AAE7-C345-409E-B99B-00368788E356}" type="sibTrans" cxnId="{48035F8F-ED08-4531-A6AC-41EA6E9037F9}">
      <dgm:prSet/>
      <dgm:spPr/>
      <dgm:t>
        <a:bodyPr/>
        <a:lstStyle/>
        <a:p>
          <a:pPr algn="ctr"/>
          <a:endParaRPr lang="en-US"/>
        </a:p>
      </dgm:t>
    </dgm:pt>
    <dgm:pt modelId="{A31FDD42-579F-42B7-8686-9A39CCF8AD38}" type="pres">
      <dgm:prSet presAssocID="{A1A1AF6B-5901-4E38-846D-1981EFAA44BE}" presName="cycle" presStyleCnt="0">
        <dgm:presLayoutVars>
          <dgm:dir/>
          <dgm:resizeHandles val="exact"/>
        </dgm:presLayoutVars>
      </dgm:prSet>
      <dgm:spPr/>
      <dgm:t>
        <a:bodyPr/>
        <a:lstStyle/>
        <a:p>
          <a:endParaRPr lang="en-US"/>
        </a:p>
      </dgm:t>
    </dgm:pt>
    <dgm:pt modelId="{B970184A-1AE9-40B7-8F4A-6ACD638D9B24}" type="pres">
      <dgm:prSet presAssocID="{A678F6D7-C27F-4E36-B1C3-7B7E3AE17203}" presName="node" presStyleLbl="node1" presStyleIdx="0" presStyleCnt="3">
        <dgm:presLayoutVars>
          <dgm:bulletEnabled val="1"/>
        </dgm:presLayoutVars>
      </dgm:prSet>
      <dgm:spPr/>
      <dgm:t>
        <a:bodyPr/>
        <a:lstStyle/>
        <a:p>
          <a:endParaRPr lang="en-US"/>
        </a:p>
      </dgm:t>
    </dgm:pt>
    <dgm:pt modelId="{0A9A76A0-2CDC-4617-8285-2B5B03FFA793}" type="pres">
      <dgm:prSet presAssocID="{71E384F9-2109-40B7-BEDE-50DF206D2802}" presName="sibTrans" presStyleLbl="sibTrans2D1" presStyleIdx="0" presStyleCnt="3"/>
      <dgm:spPr/>
      <dgm:t>
        <a:bodyPr/>
        <a:lstStyle/>
        <a:p>
          <a:endParaRPr lang="en-US"/>
        </a:p>
      </dgm:t>
    </dgm:pt>
    <dgm:pt modelId="{A1B4B8C0-ED9C-49B4-B1D4-752CCE2D276A}" type="pres">
      <dgm:prSet presAssocID="{71E384F9-2109-40B7-BEDE-50DF206D2802}" presName="connectorText" presStyleLbl="sibTrans2D1" presStyleIdx="0" presStyleCnt="3"/>
      <dgm:spPr/>
      <dgm:t>
        <a:bodyPr/>
        <a:lstStyle/>
        <a:p>
          <a:endParaRPr lang="en-US"/>
        </a:p>
      </dgm:t>
    </dgm:pt>
    <dgm:pt modelId="{7BF6AC14-DD78-4EA5-8251-D3A7280A27E7}" type="pres">
      <dgm:prSet presAssocID="{4827D58B-80AD-4E8B-B73F-C8A0721AC9F4}" presName="node" presStyleLbl="node1" presStyleIdx="1" presStyleCnt="3">
        <dgm:presLayoutVars>
          <dgm:bulletEnabled val="1"/>
        </dgm:presLayoutVars>
      </dgm:prSet>
      <dgm:spPr/>
      <dgm:t>
        <a:bodyPr/>
        <a:lstStyle/>
        <a:p>
          <a:endParaRPr lang="en-US"/>
        </a:p>
      </dgm:t>
    </dgm:pt>
    <dgm:pt modelId="{EFED4A6E-D589-4B0B-93D3-9C6CB20CD5A4}" type="pres">
      <dgm:prSet presAssocID="{2A99AAE7-C345-409E-B99B-00368788E356}" presName="sibTrans" presStyleLbl="sibTrans2D1" presStyleIdx="1" presStyleCnt="3"/>
      <dgm:spPr/>
      <dgm:t>
        <a:bodyPr/>
        <a:lstStyle/>
        <a:p>
          <a:endParaRPr lang="en-US"/>
        </a:p>
      </dgm:t>
    </dgm:pt>
    <dgm:pt modelId="{0F92AE90-69E5-4B71-B66E-2B34604A4B03}" type="pres">
      <dgm:prSet presAssocID="{2A99AAE7-C345-409E-B99B-00368788E356}" presName="connectorText" presStyleLbl="sibTrans2D1" presStyleIdx="1" presStyleCnt="3"/>
      <dgm:spPr/>
      <dgm:t>
        <a:bodyPr/>
        <a:lstStyle/>
        <a:p>
          <a:endParaRPr lang="en-US"/>
        </a:p>
      </dgm:t>
    </dgm:pt>
    <dgm:pt modelId="{7CBF3FCE-B862-4E8C-8A05-86E4CFD8931E}" type="pres">
      <dgm:prSet presAssocID="{BE7E52D2-3D0E-4390-B199-BF7E13BBC1CC}" presName="node" presStyleLbl="node1" presStyleIdx="2" presStyleCnt="3">
        <dgm:presLayoutVars>
          <dgm:bulletEnabled val="1"/>
        </dgm:presLayoutVars>
      </dgm:prSet>
      <dgm:spPr/>
      <dgm:t>
        <a:bodyPr/>
        <a:lstStyle/>
        <a:p>
          <a:endParaRPr lang="en-US"/>
        </a:p>
      </dgm:t>
    </dgm:pt>
    <dgm:pt modelId="{3E01DB31-37AC-4244-916A-45431072EE7B}" type="pres">
      <dgm:prSet presAssocID="{CA43D6B7-15E0-49E4-B554-2EC14851B593}" presName="sibTrans" presStyleLbl="sibTrans2D1" presStyleIdx="2" presStyleCnt="3"/>
      <dgm:spPr/>
      <dgm:t>
        <a:bodyPr/>
        <a:lstStyle/>
        <a:p>
          <a:endParaRPr lang="en-US"/>
        </a:p>
      </dgm:t>
    </dgm:pt>
    <dgm:pt modelId="{7160375D-2D3F-4127-9F33-7B027AAA5CE6}" type="pres">
      <dgm:prSet presAssocID="{CA43D6B7-15E0-49E4-B554-2EC14851B593}" presName="connectorText" presStyleLbl="sibTrans2D1" presStyleIdx="2" presStyleCnt="3"/>
      <dgm:spPr/>
      <dgm:t>
        <a:bodyPr/>
        <a:lstStyle/>
        <a:p>
          <a:endParaRPr lang="en-US"/>
        </a:p>
      </dgm:t>
    </dgm:pt>
  </dgm:ptLst>
  <dgm:cxnLst>
    <dgm:cxn modelId="{25DA077B-2546-4942-AABB-37BE6FA422C5}" type="presOf" srcId="{A1A1AF6B-5901-4E38-846D-1981EFAA44BE}" destId="{A31FDD42-579F-42B7-8686-9A39CCF8AD38}" srcOrd="0" destOrd="0" presId="urn:microsoft.com/office/officeart/2005/8/layout/cycle2"/>
    <dgm:cxn modelId="{FADD5152-3B52-45B1-B7B0-55560EF2BB19}" type="presOf" srcId="{CA43D6B7-15E0-49E4-B554-2EC14851B593}" destId="{3E01DB31-37AC-4244-916A-45431072EE7B}" srcOrd="0" destOrd="0" presId="urn:microsoft.com/office/officeart/2005/8/layout/cycle2"/>
    <dgm:cxn modelId="{6096E0C5-9BC5-422C-A3FD-4342E17705EA}" type="presOf" srcId="{4827D58B-80AD-4E8B-B73F-C8A0721AC9F4}" destId="{7BF6AC14-DD78-4EA5-8251-D3A7280A27E7}" srcOrd="0" destOrd="0" presId="urn:microsoft.com/office/officeart/2005/8/layout/cycle2"/>
    <dgm:cxn modelId="{6D8BEFB1-A384-4A97-87B9-7A3BCD32BB43}" type="presOf" srcId="{A678F6D7-C27F-4E36-B1C3-7B7E3AE17203}" destId="{B970184A-1AE9-40B7-8F4A-6ACD638D9B24}" srcOrd="0" destOrd="0" presId="urn:microsoft.com/office/officeart/2005/8/layout/cycle2"/>
    <dgm:cxn modelId="{B30DFB1D-351E-4D5E-82A9-577D8A148B38}" srcId="{A1A1AF6B-5901-4E38-846D-1981EFAA44BE}" destId="{BE7E52D2-3D0E-4390-B199-BF7E13BBC1CC}" srcOrd="2" destOrd="0" parTransId="{2D3C2A28-5A0E-45B1-BE25-0C54EB0C69F4}" sibTransId="{CA43D6B7-15E0-49E4-B554-2EC14851B593}"/>
    <dgm:cxn modelId="{D46D3541-D96D-4BB6-9A2C-EB7702CA1FB5}" type="presOf" srcId="{2A99AAE7-C345-409E-B99B-00368788E356}" destId="{EFED4A6E-D589-4B0B-93D3-9C6CB20CD5A4}" srcOrd="0" destOrd="0" presId="urn:microsoft.com/office/officeart/2005/8/layout/cycle2"/>
    <dgm:cxn modelId="{8D85F1D6-3773-4B4D-BBE8-2E89FA31A482}" type="presOf" srcId="{71E384F9-2109-40B7-BEDE-50DF206D2802}" destId="{0A9A76A0-2CDC-4617-8285-2B5B03FFA793}" srcOrd="0" destOrd="0" presId="urn:microsoft.com/office/officeart/2005/8/layout/cycle2"/>
    <dgm:cxn modelId="{48035F8F-ED08-4531-A6AC-41EA6E9037F9}" srcId="{A1A1AF6B-5901-4E38-846D-1981EFAA44BE}" destId="{4827D58B-80AD-4E8B-B73F-C8A0721AC9F4}" srcOrd="1" destOrd="0" parTransId="{62B7BE35-198A-4F16-B0E7-4B599220B1EC}" sibTransId="{2A99AAE7-C345-409E-B99B-00368788E356}"/>
    <dgm:cxn modelId="{9B5FEACD-600D-4741-88AD-2A744BE59E69}" srcId="{A1A1AF6B-5901-4E38-846D-1981EFAA44BE}" destId="{A678F6D7-C27F-4E36-B1C3-7B7E3AE17203}" srcOrd="0" destOrd="0" parTransId="{0E24CD99-8D17-4401-9FA2-1BD6FD2A2A7C}" sibTransId="{71E384F9-2109-40B7-BEDE-50DF206D2802}"/>
    <dgm:cxn modelId="{2C116857-32EA-44B8-A97F-73FC96D0AF87}" type="presOf" srcId="{CA43D6B7-15E0-49E4-B554-2EC14851B593}" destId="{7160375D-2D3F-4127-9F33-7B027AAA5CE6}" srcOrd="1" destOrd="0" presId="urn:microsoft.com/office/officeart/2005/8/layout/cycle2"/>
    <dgm:cxn modelId="{36B93264-624B-46CD-984F-F0ED2A86E6D3}" type="presOf" srcId="{71E384F9-2109-40B7-BEDE-50DF206D2802}" destId="{A1B4B8C0-ED9C-49B4-B1D4-752CCE2D276A}" srcOrd="1" destOrd="0" presId="urn:microsoft.com/office/officeart/2005/8/layout/cycle2"/>
    <dgm:cxn modelId="{2091D133-1B01-49D7-8C90-BBE76BEA8D6F}" type="presOf" srcId="{BE7E52D2-3D0E-4390-B199-BF7E13BBC1CC}" destId="{7CBF3FCE-B862-4E8C-8A05-86E4CFD8931E}" srcOrd="0" destOrd="0" presId="urn:microsoft.com/office/officeart/2005/8/layout/cycle2"/>
    <dgm:cxn modelId="{9D6433E2-F69B-484A-A4B9-7E7FB26C65D1}" type="presOf" srcId="{2A99AAE7-C345-409E-B99B-00368788E356}" destId="{0F92AE90-69E5-4B71-B66E-2B34604A4B03}" srcOrd="1" destOrd="0" presId="urn:microsoft.com/office/officeart/2005/8/layout/cycle2"/>
    <dgm:cxn modelId="{6DDAE68F-17F8-4B72-87FB-19042D762BDB}" type="presParOf" srcId="{A31FDD42-579F-42B7-8686-9A39CCF8AD38}" destId="{B970184A-1AE9-40B7-8F4A-6ACD638D9B24}" srcOrd="0" destOrd="0" presId="urn:microsoft.com/office/officeart/2005/8/layout/cycle2"/>
    <dgm:cxn modelId="{503D7767-9793-45D2-B119-E047E6D22436}" type="presParOf" srcId="{A31FDD42-579F-42B7-8686-9A39CCF8AD38}" destId="{0A9A76A0-2CDC-4617-8285-2B5B03FFA793}" srcOrd="1" destOrd="0" presId="urn:microsoft.com/office/officeart/2005/8/layout/cycle2"/>
    <dgm:cxn modelId="{CB82763E-3788-40E3-B822-BFA6CB9DF5B1}" type="presParOf" srcId="{0A9A76A0-2CDC-4617-8285-2B5B03FFA793}" destId="{A1B4B8C0-ED9C-49B4-B1D4-752CCE2D276A}" srcOrd="0" destOrd="0" presId="urn:microsoft.com/office/officeart/2005/8/layout/cycle2"/>
    <dgm:cxn modelId="{B380146F-278A-4C06-A0E5-C37B70CB1E44}" type="presParOf" srcId="{A31FDD42-579F-42B7-8686-9A39CCF8AD38}" destId="{7BF6AC14-DD78-4EA5-8251-D3A7280A27E7}" srcOrd="2" destOrd="0" presId="urn:microsoft.com/office/officeart/2005/8/layout/cycle2"/>
    <dgm:cxn modelId="{471D5E94-248D-475B-9AFE-540559BB6AD0}" type="presParOf" srcId="{A31FDD42-579F-42B7-8686-9A39CCF8AD38}" destId="{EFED4A6E-D589-4B0B-93D3-9C6CB20CD5A4}" srcOrd="3" destOrd="0" presId="urn:microsoft.com/office/officeart/2005/8/layout/cycle2"/>
    <dgm:cxn modelId="{30286269-3847-4C69-BF83-BAEE689C1B25}" type="presParOf" srcId="{EFED4A6E-D589-4B0B-93D3-9C6CB20CD5A4}" destId="{0F92AE90-69E5-4B71-B66E-2B34604A4B03}" srcOrd="0" destOrd="0" presId="urn:microsoft.com/office/officeart/2005/8/layout/cycle2"/>
    <dgm:cxn modelId="{D30A4E54-8FB3-4795-8F31-CA388A7640B4}" type="presParOf" srcId="{A31FDD42-579F-42B7-8686-9A39CCF8AD38}" destId="{7CBF3FCE-B862-4E8C-8A05-86E4CFD8931E}" srcOrd="4" destOrd="0" presId="urn:microsoft.com/office/officeart/2005/8/layout/cycle2"/>
    <dgm:cxn modelId="{1BF2628A-E5E5-4B75-9207-F316CC0222F7}" type="presParOf" srcId="{A31FDD42-579F-42B7-8686-9A39CCF8AD38}" destId="{3E01DB31-37AC-4244-916A-45431072EE7B}" srcOrd="5" destOrd="0" presId="urn:microsoft.com/office/officeart/2005/8/layout/cycle2"/>
    <dgm:cxn modelId="{487B51C5-06D2-4823-87C0-088D52C6E4A9}" type="presParOf" srcId="{3E01DB31-37AC-4244-916A-45431072EE7B}" destId="{7160375D-2D3F-4127-9F33-7B027AAA5CE6}"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970184A-1AE9-40B7-8F4A-6ACD638D9B24}">
      <dsp:nvSpPr>
        <dsp:cNvPr id="0" name=""/>
        <dsp:cNvSpPr/>
      </dsp:nvSpPr>
      <dsp:spPr>
        <a:xfrm>
          <a:off x="1851012" y="91"/>
          <a:ext cx="1555774" cy="155577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User judgment </a:t>
          </a:r>
          <a:endParaRPr lang="en-US" sz="2100" kern="1200" dirty="0"/>
        </a:p>
      </dsp:txBody>
      <dsp:txXfrm>
        <a:off x="1851012" y="91"/>
        <a:ext cx="1555774" cy="1555774"/>
      </dsp:txXfrm>
    </dsp:sp>
    <dsp:sp modelId="{0A9A76A0-2CDC-4617-8285-2B5B03FFA793}">
      <dsp:nvSpPr>
        <dsp:cNvPr id="0" name=""/>
        <dsp:cNvSpPr/>
      </dsp:nvSpPr>
      <dsp:spPr>
        <a:xfrm rot="3600000">
          <a:off x="3000226" y="1517991"/>
          <a:ext cx="414992" cy="52507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3600000">
        <a:off x="3000226" y="1517991"/>
        <a:ext cx="414992" cy="525073"/>
      </dsp:txXfrm>
    </dsp:sp>
    <dsp:sp modelId="{7BF6AC14-DD78-4EA5-8251-D3A7280A27E7}">
      <dsp:nvSpPr>
        <dsp:cNvPr id="0" name=""/>
        <dsp:cNvSpPr/>
      </dsp:nvSpPr>
      <dsp:spPr>
        <a:xfrm>
          <a:off x="3020402" y="2025533"/>
          <a:ext cx="1555774" cy="155577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System feedback</a:t>
          </a:r>
          <a:endParaRPr lang="en-US" sz="2100" kern="1200" dirty="0"/>
        </a:p>
      </dsp:txBody>
      <dsp:txXfrm>
        <a:off x="3020402" y="2025533"/>
        <a:ext cx="1555774" cy="1555774"/>
      </dsp:txXfrm>
    </dsp:sp>
    <dsp:sp modelId="{EFED4A6E-D589-4B0B-93D3-9C6CB20CD5A4}">
      <dsp:nvSpPr>
        <dsp:cNvPr id="0" name=""/>
        <dsp:cNvSpPr/>
      </dsp:nvSpPr>
      <dsp:spPr>
        <a:xfrm rot="10800000">
          <a:off x="2433148" y="2540884"/>
          <a:ext cx="414992" cy="52507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10800000">
        <a:off x="2433148" y="2540884"/>
        <a:ext cx="414992" cy="525073"/>
      </dsp:txXfrm>
    </dsp:sp>
    <dsp:sp modelId="{7CBF3FCE-B862-4E8C-8A05-86E4CFD8931E}">
      <dsp:nvSpPr>
        <dsp:cNvPr id="0" name=""/>
        <dsp:cNvSpPr/>
      </dsp:nvSpPr>
      <dsp:spPr>
        <a:xfrm>
          <a:off x="681622" y="2025533"/>
          <a:ext cx="1555774" cy="1555774"/>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User behavior</a:t>
          </a:r>
          <a:endParaRPr lang="en-US" sz="2100" kern="1200" dirty="0"/>
        </a:p>
      </dsp:txBody>
      <dsp:txXfrm>
        <a:off x="681622" y="2025533"/>
        <a:ext cx="1555774" cy="1555774"/>
      </dsp:txXfrm>
    </dsp:sp>
    <dsp:sp modelId="{3E01DB31-37AC-4244-916A-45431072EE7B}">
      <dsp:nvSpPr>
        <dsp:cNvPr id="0" name=""/>
        <dsp:cNvSpPr/>
      </dsp:nvSpPr>
      <dsp:spPr>
        <a:xfrm rot="18000000">
          <a:off x="1830836" y="1538334"/>
          <a:ext cx="414992" cy="525073"/>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18000000">
        <a:off x="1830836" y="1538334"/>
        <a:ext cx="414992" cy="525073"/>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68ADA6A-46ED-419F-8FA1-9494A1582ACE}"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8ADA6A-46ED-419F-8FA1-9494A1582ACE}"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8ADA6A-46ED-419F-8FA1-9494A1582ACE}"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8ADA6A-46ED-419F-8FA1-9494A1582ACE}"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8ADA6A-46ED-419F-8FA1-9494A1582ACE}" type="datetimeFigureOut">
              <a:rPr lang="en-US" smtClean="0"/>
              <a:pPr/>
              <a:t>7/29/2010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68ADA6A-46ED-419F-8FA1-9494A1582ACE}" type="datetimeFigureOut">
              <a:rPr lang="en-US" smtClean="0"/>
              <a:pPr/>
              <a:t>7/29/2010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68ADA6A-46ED-419F-8FA1-9494A1582ACE}" type="datetimeFigureOut">
              <a:rPr lang="en-US" smtClean="0"/>
              <a:pPr/>
              <a:t>7/29/2010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68ADA6A-46ED-419F-8FA1-9494A1582ACE}" type="datetimeFigureOut">
              <a:rPr lang="en-US" smtClean="0"/>
              <a:pPr/>
              <a:t>7/29/2010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8ADA6A-46ED-419F-8FA1-9494A1582ACE}" type="datetimeFigureOut">
              <a:rPr lang="en-US" smtClean="0"/>
              <a:pPr/>
              <a:t>7/29/2010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8ADA6A-46ED-419F-8FA1-9494A1582ACE}" type="datetimeFigureOut">
              <a:rPr lang="en-US" smtClean="0"/>
              <a:pPr/>
              <a:t>7/29/2010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8ADA6A-46ED-419F-8FA1-9494A1582ACE}" type="datetimeFigureOut">
              <a:rPr lang="en-US" smtClean="0"/>
              <a:pPr/>
              <a:t>7/29/2010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E44818-10FD-4043-9B4A-D0E2A4A47E1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ADA6A-46ED-419F-8FA1-9494A1582ACE}" type="datetimeFigureOut">
              <a:rPr lang="en-US" smtClean="0"/>
              <a:pPr/>
              <a:t>7/29/2010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E44818-10FD-4043-9B4A-D0E2A4A47E1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914400"/>
          </a:xfrm>
        </p:spPr>
        <p:style>
          <a:lnRef idx="1">
            <a:schemeClr val="dk1"/>
          </a:lnRef>
          <a:fillRef idx="2">
            <a:schemeClr val="dk1"/>
          </a:fillRef>
          <a:effectRef idx="1">
            <a:schemeClr val="dk1"/>
          </a:effectRef>
          <a:fontRef idx="minor">
            <a:schemeClr val="dk1"/>
          </a:fontRef>
        </p:style>
        <p:txBody>
          <a:bodyPr>
            <a:noAutofit/>
          </a:bodyPr>
          <a:lstStyle/>
          <a:p>
            <a:r>
              <a:rPr lang="en-US" sz="2800" b="1" dirty="0" smtClean="0">
                <a:cs typeface="Andalus" pitchFamily="2" charset="-78"/>
              </a:rPr>
              <a:t>Integrating Serious Games in Higher Education Programs</a:t>
            </a:r>
            <a:endParaRPr lang="en-US" sz="2800" b="1" dirty="0" smtClean="0">
              <a:solidFill>
                <a:schemeClr val="tx1"/>
              </a:solidFill>
              <a:latin typeface="Andalus" pitchFamily="18" charset="-78"/>
              <a:cs typeface="Andalus" pitchFamily="2" charset="-78"/>
            </a:endParaRPr>
          </a:p>
        </p:txBody>
      </p:sp>
      <p:sp>
        <p:nvSpPr>
          <p:cNvPr id="3" name="Subtitle 2"/>
          <p:cNvSpPr>
            <a:spLocks noGrp="1"/>
          </p:cNvSpPr>
          <p:nvPr>
            <p:ph type="subTitle" idx="1"/>
          </p:nvPr>
        </p:nvSpPr>
        <p:spPr>
          <a:xfrm>
            <a:off x="609600" y="2133600"/>
            <a:ext cx="7924800" cy="3505200"/>
          </a:xfrm>
        </p:spPr>
        <p:style>
          <a:lnRef idx="1">
            <a:schemeClr val="accent4"/>
          </a:lnRef>
          <a:fillRef idx="2">
            <a:schemeClr val="accent4"/>
          </a:fillRef>
          <a:effectRef idx="1">
            <a:schemeClr val="accent4"/>
          </a:effectRef>
          <a:fontRef idx="minor">
            <a:schemeClr val="dk1"/>
          </a:fontRef>
        </p:style>
        <p:txBody>
          <a:bodyPr>
            <a:normAutofit/>
          </a:bodyPr>
          <a:lstStyle/>
          <a:p>
            <a:endParaRPr lang="en-US" sz="2400" b="1" dirty="0" smtClean="0">
              <a:cs typeface="Andalus" pitchFamily="2" charset="-78"/>
            </a:endParaRPr>
          </a:p>
          <a:p>
            <a:endParaRPr lang="en-US" sz="2400" b="1" dirty="0" smtClean="0">
              <a:cs typeface="Andalus" pitchFamily="2" charset="-78"/>
            </a:endParaRPr>
          </a:p>
          <a:p>
            <a:r>
              <a:rPr lang="en-US" sz="2400" b="1" dirty="0" err="1" smtClean="0">
                <a:solidFill>
                  <a:schemeClr val="tx1"/>
                </a:solidFill>
                <a:cs typeface="Andalus" pitchFamily="2" charset="-78"/>
              </a:rPr>
              <a:t>Bilal</a:t>
            </a:r>
            <a:r>
              <a:rPr lang="en-US" sz="2400" b="1" dirty="0" smtClean="0">
                <a:solidFill>
                  <a:schemeClr val="tx1"/>
                </a:solidFill>
                <a:cs typeface="Andalus" pitchFamily="2" charset="-78"/>
              </a:rPr>
              <a:t> </a:t>
            </a:r>
            <a:r>
              <a:rPr lang="en-US" sz="2400" b="1" dirty="0" smtClean="0">
                <a:solidFill>
                  <a:schemeClr val="tx1"/>
                </a:solidFill>
                <a:cs typeface="Andalus" pitchFamily="2" charset="-78"/>
              </a:rPr>
              <a:t>Younis in collaboration with Dr. Christian Sebastian </a:t>
            </a:r>
            <a:r>
              <a:rPr lang="en-US" sz="2400" b="1" dirty="0" err="1" smtClean="0">
                <a:solidFill>
                  <a:schemeClr val="tx1"/>
                </a:solidFill>
                <a:cs typeface="Andalus" pitchFamily="2" charset="-78"/>
              </a:rPr>
              <a:t>Loh</a:t>
            </a:r>
            <a:endParaRPr lang="en-US" sz="2400" b="1" dirty="0" smtClean="0">
              <a:solidFill>
                <a:schemeClr val="tx1"/>
              </a:solidFill>
              <a:cs typeface="Andalus" pitchFamily="2" charset="-78"/>
            </a:endParaRPr>
          </a:p>
          <a:p>
            <a:endParaRPr lang="en-US" sz="2400" b="1" dirty="0" smtClean="0">
              <a:solidFill>
                <a:schemeClr val="tx1"/>
              </a:solidFill>
              <a:cs typeface="Andalus" pitchFamily="2" charset="-78"/>
            </a:endParaRPr>
          </a:p>
          <a:p>
            <a:r>
              <a:rPr lang="en-US" sz="2400" b="1" dirty="0" smtClean="0">
                <a:solidFill>
                  <a:schemeClr val="tx1"/>
                </a:solidFill>
                <a:cs typeface="Andalus" pitchFamily="2" charset="-78"/>
              </a:rPr>
              <a:t>Southern Illinois University Carbondale </a:t>
            </a:r>
            <a:endParaRPr lang="en-US" sz="2400" b="1" dirty="0">
              <a:solidFill>
                <a:schemeClr val="tx1"/>
              </a:solidFill>
              <a:cs typeface="Andalus"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pPr algn="l"/>
            <a:r>
              <a:rPr lang="en-US" sz="2400" b="1" dirty="0" smtClean="0">
                <a:solidFill>
                  <a:schemeClr val="tx1"/>
                </a:solidFill>
                <a:latin typeface="Andalus" pitchFamily="18" charset="-78"/>
                <a:cs typeface="Andalus" pitchFamily="18" charset="-78"/>
              </a:rPr>
              <a:t>Game Modding</a:t>
            </a:r>
            <a:endParaRPr lang="en-US" sz="2400" b="1" dirty="0">
              <a:solidFill>
                <a:schemeClr val="tx1"/>
              </a:solidFill>
              <a:latin typeface="Andalus" pitchFamily="18" charset="-78"/>
              <a:cs typeface="Andalus" pitchFamily="18" charset="-78"/>
            </a:endParaRPr>
          </a:p>
        </p:txBody>
      </p:sp>
      <p:sp>
        <p:nvSpPr>
          <p:cNvPr id="3" name="Subtitle 2"/>
          <p:cNvSpPr>
            <a:spLocks noGrp="1"/>
          </p:cNvSpPr>
          <p:nvPr>
            <p:ph type="subTitle" idx="1"/>
          </p:nvPr>
        </p:nvSpPr>
        <p:spPr>
          <a:xfrm>
            <a:off x="533400" y="1600200"/>
            <a:ext cx="7924800" cy="4724400"/>
          </a:xfrm>
        </p:spPr>
        <p:style>
          <a:lnRef idx="1">
            <a:schemeClr val="accent4"/>
          </a:lnRef>
          <a:fillRef idx="2">
            <a:schemeClr val="accent4"/>
          </a:fillRef>
          <a:effectRef idx="1">
            <a:schemeClr val="accent4"/>
          </a:effectRef>
          <a:fontRef idx="minor">
            <a:schemeClr val="dk1"/>
          </a:fontRef>
        </p:style>
        <p:txBody>
          <a:bodyPr>
            <a:normAutofit/>
          </a:bodyPr>
          <a:lstStyle/>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Creating a digital game (from scratch) is not an easy process for game designers.</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Make use of game development kits (GDKs) that are often included in the games to create new game play experiences (like creating new weapons, characters, enemies, models, textures, levels, story lines, music, etc.) </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pPr algn="l"/>
            <a:r>
              <a:rPr lang="en-US" sz="2400" b="1" dirty="0" smtClean="0">
                <a:solidFill>
                  <a:schemeClr val="tx1"/>
                </a:solidFill>
                <a:latin typeface="Andalus" pitchFamily="18" charset="-78"/>
                <a:cs typeface="Andalus" pitchFamily="18" charset="-78"/>
              </a:rPr>
              <a:t>Game Modding</a:t>
            </a:r>
            <a:endParaRPr lang="en-US" sz="2400" b="1" dirty="0">
              <a:solidFill>
                <a:schemeClr val="tx1"/>
              </a:solidFill>
              <a:latin typeface="Andalus" pitchFamily="18" charset="-78"/>
              <a:cs typeface="Andalus" pitchFamily="18" charset="-78"/>
            </a:endParaRPr>
          </a:p>
        </p:txBody>
      </p:sp>
      <p:sp>
        <p:nvSpPr>
          <p:cNvPr id="3" name="Subtitle 2"/>
          <p:cNvSpPr>
            <a:spLocks noGrp="1"/>
          </p:cNvSpPr>
          <p:nvPr>
            <p:ph type="subTitle" idx="1"/>
          </p:nvPr>
        </p:nvSpPr>
        <p:spPr>
          <a:xfrm>
            <a:off x="533400" y="1600200"/>
            <a:ext cx="7924800" cy="4648200"/>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l">
              <a:buFont typeface="Wingdings" pitchFamily="2" charset="2"/>
              <a:buChar char="Ø"/>
              <a:defRPr/>
            </a:pPr>
            <a:r>
              <a:rPr lang="en-US" sz="2400" dirty="0" smtClean="0">
                <a:solidFill>
                  <a:schemeClr val="tx1"/>
                </a:solidFill>
                <a:latin typeface="Andalus" pitchFamily="18" charset="-78"/>
                <a:cs typeface="Andalus" pitchFamily="18" charset="-78"/>
              </a:rPr>
              <a:t>    </a:t>
            </a:r>
            <a:r>
              <a:rPr lang="en-US" sz="2600" dirty="0" smtClean="0">
                <a:solidFill>
                  <a:schemeClr val="tx1"/>
                </a:solidFill>
                <a:latin typeface="Andalus" pitchFamily="18" charset="-78"/>
                <a:cs typeface="Andalus" pitchFamily="18" charset="-78"/>
              </a:rPr>
              <a:t>time and cost </a:t>
            </a:r>
          </a:p>
          <a:p>
            <a:pPr algn="l">
              <a:buFont typeface="Wingdings" pitchFamily="2" charset="2"/>
              <a:buChar char="Ø"/>
              <a:defRPr/>
            </a:pPr>
            <a:endParaRPr lang="en-US" sz="2600" dirty="0" smtClean="0">
              <a:solidFill>
                <a:schemeClr val="tx1"/>
              </a:solidFill>
              <a:latin typeface="Andalus" pitchFamily="18" charset="-78"/>
              <a:cs typeface="Andalus" pitchFamily="18" charset="-78"/>
            </a:endParaRPr>
          </a:p>
          <a:p>
            <a:pPr algn="l">
              <a:buFont typeface="Wingdings" pitchFamily="2" charset="2"/>
              <a:buChar char="Ø"/>
              <a:defRPr/>
            </a:pPr>
            <a:r>
              <a:rPr lang="en-US" sz="2600" dirty="0" smtClean="0">
                <a:solidFill>
                  <a:schemeClr val="tx1"/>
                </a:solidFill>
                <a:latin typeface="Andalus" pitchFamily="18" charset="-78"/>
                <a:cs typeface="Andalus" pitchFamily="18" charset="-78"/>
              </a:rPr>
              <a:t>   programming knowledge for players who are non-programmers</a:t>
            </a:r>
          </a:p>
          <a:p>
            <a:pPr algn="l">
              <a:buFont typeface="Wingdings" pitchFamily="2" charset="2"/>
              <a:buChar char="Ø"/>
              <a:defRPr/>
            </a:pPr>
            <a:endParaRPr lang="en-US" sz="2600" dirty="0" smtClean="0">
              <a:solidFill>
                <a:schemeClr val="tx1"/>
              </a:solidFill>
              <a:latin typeface="Andalus" pitchFamily="18" charset="-78"/>
              <a:cs typeface="Andalus" pitchFamily="18" charset="-78"/>
            </a:endParaRPr>
          </a:p>
          <a:p>
            <a:pPr algn="l">
              <a:buFont typeface="Wingdings" pitchFamily="2" charset="2"/>
              <a:buChar char="Ø"/>
              <a:defRPr/>
            </a:pPr>
            <a:r>
              <a:rPr lang="en-US" sz="2600" dirty="0" smtClean="0">
                <a:solidFill>
                  <a:schemeClr val="tx1"/>
                </a:solidFill>
                <a:latin typeface="Andalus" pitchFamily="18" charset="-78"/>
                <a:cs typeface="Andalus" pitchFamily="18" charset="-78"/>
              </a:rPr>
              <a:t>   educational activity for teachers and school children</a:t>
            </a:r>
          </a:p>
          <a:p>
            <a:pPr algn="l">
              <a:buFont typeface="Wingdings" pitchFamily="2" charset="2"/>
              <a:buChar char="Ø"/>
              <a:defRPr/>
            </a:pPr>
            <a:endParaRPr lang="en-US" sz="2600" dirty="0" smtClean="0">
              <a:solidFill>
                <a:schemeClr val="tx1"/>
              </a:solidFill>
              <a:latin typeface="Andalus" pitchFamily="18" charset="-78"/>
              <a:cs typeface="Andalus" pitchFamily="18" charset="-78"/>
            </a:endParaRPr>
          </a:p>
          <a:p>
            <a:pPr algn="l">
              <a:buFont typeface="Wingdings" pitchFamily="2" charset="2"/>
              <a:buChar char="Ø"/>
              <a:defRPr/>
            </a:pPr>
            <a:r>
              <a:rPr lang="en-US" sz="2600" dirty="0" smtClean="0">
                <a:solidFill>
                  <a:schemeClr val="tx1"/>
                </a:solidFill>
                <a:latin typeface="Andalus" pitchFamily="18" charset="-78"/>
                <a:cs typeface="Andalus" pitchFamily="18" charset="-78"/>
              </a:rPr>
              <a:t>   teaching and learning of instructional content, thinking skills, and learning strategies</a:t>
            </a:r>
          </a:p>
          <a:p>
            <a:pPr algn="l">
              <a:buFont typeface="Wingdings" pitchFamily="2" charset="2"/>
              <a:buChar char="Ø"/>
              <a:defRPr/>
            </a:pPr>
            <a:endParaRPr lang="en-US" sz="2600" dirty="0" smtClean="0">
              <a:solidFill>
                <a:schemeClr val="tx1"/>
              </a:solidFill>
              <a:latin typeface="Andalus" pitchFamily="18" charset="-78"/>
              <a:cs typeface="Andalus" pitchFamily="18" charset="-78"/>
            </a:endParaRPr>
          </a:p>
          <a:p>
            <a:pPr algn="l">
              <a:buFont typeface="Wingdings" pitchFamily="2" charset="2"/>
              <a:buChar char="Ø"/>
              <a:defRPr/>
            </a:pPr>
            <a:r>
              <a:rPr lang="en-US" sz="2600" dirty="0" smtClean="0">
                <a:solidFill>
                  <a:schemeClr val="tx1"/>
                </a:solidFill>
                <a:latin typeface="Andalus" pitchFamily="18" charset="-78"/>
                <a:cs typeface="Andalus" pitchFamily="18" charset="-78"/>
              </a:rPr>
              <a:t>   interaction with virtual (and often, highly graphical) environments filled with diagrams, pictures, symbols, and 3-dimensional objects</a:t>
            </a:r>
          </a:p>
          <a:p>
            <a:pPr algn="l">
              <a:defRPr/>
            </a:pPr>
            <a:endParaRPr lang="en-US" sz="2200" dirty="0" smtClean="0">
              <a:solidFill>
                <a:schemeClr val="tx1"/>
              </a:solidFill>
              <a:latin typeface="Andalus" pitchFamily="18" charset="-78"/>
              <a:cs typeface="Andalus" pitchFamily="18" charset="-78"/>
            </a:endParaRPr>
          </a:p>
          <a:p>
            <a:pPr algn="l">
              <a:defRPr/>
            </a:pPr>
            <a:endParaRPr lang="en-US" sz="22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r>
              <a:rPr lang="en-US" sz="2400" b="1" dirty="0" smtClean="0">
                <a:solidFill>
                  <a:schemeClr val="tx1"/>
                </a:solidFill>
                <a:latin typeface="Andalus" pitchFamily="18" charset="-78"/>
                <a:cs typeface="Andalus" pitchFamily="18" charset="-78"/>
              </a:rPr>
              <a:t>Adapting COTS Games</a:t>
            </a:r>
          </a:p>
        </p:txBody>
      </p:sp>
      <p:sp>
        <p:nvSpPr>
          <p:cNvPr id="3" name="Subtitle 2"/>
          <p:cNvSpPr>
            <a:spLocks noGrp="1"/>
          </p:cNvSpPr>
          <p:nvPr>
            <p:ph type="subTitle" idx="1"/>
          </p:nvPr>
        </p:nvSpPr>
        <p:spPr>
          <a:xfrm>
            <a:off x="533400" y="1600200"/>
            <a:ext cx="7924800" cy="4724400"/>
          </a:xfrm>
        </p:spPr>
        <p:style>
          <a:lnRef idx="1">
            <a:schemeClr val="accent4"/>
          </a:lnRef>
          <a:fillRef idx="2">
            <a:schemeClr val="accent4"/>
          </a:fillRef>
          <a:effectRef idx="1">
            <a:schemeClr val="accent4"/>
          </a:effectRef>
          <a:fontRef idx="minor">
            <a:schemeClr val="dk1"/>
          </a:fontRef>
        </p:style>
        <p:txBody>
          <a:bodyPr>
            <a:normAutofit/>
          </a:bodyPr>
          <a:lstStyle/>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SimCity 4 (to teach geometry and civil engineering)</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Game modding process to teach information technology</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Narrative writing through digital game modification  </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r>
              <a:rPr lang="en-US" sz="2400" b="1" dirty="0" smtClean="0">
                <a:solidFill>
                  <a:schemeClr val="tx1"/>
                </a:solidFill>
                <a:latin typeface="Andalus" pitchFamily="18" charset="-78"/>
                <a:cs typeface="Andalus" pitchFamily="18" charset="-78"/>
              </a:rPr>
              <a:t>Teachers Perception in Using Digital Games </a:t>
            </a:r>
          </a:p>
        </p:txBody>
      </p:sp>
      <p:sp>
        <p:nvSpPr>
          <p:cNvPr id="3" name="Subtitle 2"/>
          <p:cNvSpPr>
            <a:spLocks noGrp="1"/>
          </p:cNvSpPr>
          <p:nvPr>
            <p:ph type="subTitle" idx="1"/>
          </p:nvPr>
        </p:nvSpPr>
        <p:spPr>
          <a:xfrm>
            <a:off x="533400" y="1600200"/>
            <a:ext cx="7924800" cy="4724400"/>
          </a:xfrm>
        </p:spPr>
        <p:style>
          <a:lnRef idx="1">
            <a:schemeClr val="accent4"/>
          </a:lnRef>
          <a:fillRef idx="2">
            <a:schemeClr val="accent4"/>
          </a:fillRef>
          <a:effectRef idx="1">
            <a:schemeClr val="accent4"/>
          </a:effectRef>
          <a:fontRef idx="minor">
            <a:schemeClr val="dk1"/>
          </a:fontRef>
        </p:style>
        <p:txBody>
          <a:bodyPr>
            <a:normAutofit/>
          </a:bodyPr>
          <a:lstStyle/>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Experienced teachers and parents</a:t>
            </a:r>
          </a:p>
          <a:p>
            <a:pPr algn="l">
              <a:defRPr/>
            </a:pPr>
            <a:r>
              <a:rPr lang="en-US" sz="2400" dirty="0" smtClean="0">
                <a:solidFill>
                  <a:schemeClr val="tx1"/>
                </a:solidFill>
                <a:latin typeface="Andalus" pitchFamily="18" charset="-78"/>
                <a:cs typeface="Andalus" pitchFamily="18" charset="-78"/>
              </a:rPr>
              <a:t> </a:t>
            </a:r>
          </a:p>
          <a:p>
            <a:pPr algn="l">
              <a:buFont typeface="Wingdings" pitchFamily="2" charset="2"/>
              <a:buChar char="Ø"/>
              <a:defRPr/>
            </a:pPr>
            <a:r>
              <a:rPr lang="en-US" sz="2400" dirty="0" smtClean="0">
                <a:solidFill>
                  <a:schemeClr val="tx1"/>
                </a:solidFill>
                <a:latin typeface="Andalus" pitchFamily="18" charset="-78"/>
                <a:cs typeface="Andalus" pitchFamily="18" charset="-78"/>
              </a:rPr>
              <a:t> Supporting materials</a:t>
            </a:r>
          </a:p>
          <a:p>
            <a:pPr algn="l">
              <a:defRPr/>
            </a:pPr>
            <a:r>
              <a:rPr lang="en-US" sz="2400" dirty="0" smtClean="0">
                <a:solidFill>
                  <a:schemeClr val="tx1"/>
                </a:solidFill>
                <a:latin typeface="Andalus" pitchFamily="18" charset="-78"/>
                <a:cs typeface="Andalus" pitchFamily="18" charset="-78"/>
              </a:rPr>
              <a:t> </a:t>
            </a:r>
          </a:p>
          <a:p>
            <a:pPr algn="l">
              <a:buFont typeface="Wingdings" pitchFamily="2" charset="2"/>
              <a:buChar char="Ø"/>
              <a:defRPr/>
            </a:pPr>
            <a:r>
              <a:rPr lang="en-US" sz="2400" dirty="0" smtClean="0">
                <a:solidFill>
                  <a:schemeClr val="tx1"/>
                </a:solidFill>
                <a:latin typeface="Andalus" pitchFamily="18" charset="-78"/>
                <a:cs typeface="Andalus" pitchFamily="18" charset="-78"/>
              </a:rPr>
              <a:t> curriculum and class schedules </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Older teachers   </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r>
              <a:rPr lang="en-US" sz="2400" b="1" dirty="0" smtClean="0">
                <a:solidFill>
                  <a:schemeClr val="tx1"/>
                </a:solidFill>
                <a:latin typeface="Andalus" pitchFamily="18" charset="-78"/>
                <a:cs typeface="Andalus" pitchFamily="18" charset="-78"/>
              </a:rPr>
              <a:t>Digital Native Teachers</a:t>
            </a:r>
          </a:p>
        </p:txBody>
      </p:sp>
      <p:sp>
        <p:nvSpPr>
          <p:cNvPr id="3" name="Subtitle 2"/>
          <p:cNvSpPr>
            <a:spLocks noGrp="1"/>
          </p:cNvSpPr>
          <p:nvPr>
            <p:ph type="subTitle" idx="1"/>
          </p:nvPr>
        </p:nvSpPr>
        <p:spPr>
          <a:xfrm>
            <a:off x="533400" y="1600200"/>
            <a:ext cx="7924800" cy="4724400"/>
          </a:xfrm>
        </p:spPr>
        <p:style>
          <a:lnRef idx="1">
            <a:schemeClr val="accent4"/>
          </a:lnRef>
          <a:fillRef idx="2">
            <a:schemeClr val="accent4"/>
          </a:fillRef>
          <a:effectRef idx="1">
            <a:schemeClr val="accent4"/>
          </a:effectRef>
          <a:fontRef idx="minor">
            <a:schemeClr val="dk1"/>
          </a:fontRef>
        </p:style>
        <p:txBody>
          <a:bodyPr>
            <a:normAutofit/>
          </a:bodyPr>
          <a:lstStyle/>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Digital natives (younger)</a:t>
            </a:r>
          </a:p>
          <a:p>
            <a:pPr algn="l">
              <a:defRPr/>
            </a:pPr>
            <a:r>
              <a:rPr lang="en-US" sz="2400" dirty="0" smtClean="0">
                <a:solidFill>
                  <a:schemeClr val="tx1"/>
                </a:solidFill>
                <a:latin typeface="Andalus" pitchFamily="18" charset="-78"/>
                <a:cs typeface="Andalus" pitchFamily="18" charset="-78"/>
              </a:rPr>
              <a:t> </a:t>
            </a:r>
          </a:p>
          <a:p>
            <a:pPr algn="l">
              <a:buFont typeface="Wingdings" pitchFamily="2" charset="2"/>
              <a:buChar char="Ø"/>
              <a:defRPr/>
            </a:pPr>
            <a:r>
              <a:rPr lang="en-US" sz="2400" dirty="0" smtClean="0">
                <a:solidFill>
                  <a:schemeClr val="tx1"/>
                </a:solidFill>
                <a:latin typeface="Andalus" pitchFamily="18" charset="-78"/>
                <a:cs typeface="Andalus" pitchFamily="18" charset="-78"/>
              </a:rPr>
              <a:t> Digital immigrants (more experienced)</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Palestinian teachers </a:t>
            </a:r>
          </a:p>
          <a:p>
            <a:pPr algn="l">
              <a:defRPr/>
            </a:pPr>
            <a:endParaRPr lang="en-US" sz="2400" dirty="0" smtClean="0">
              <a:solidFill>
                <a:schemeClr val="tx1"/>
              </a:solidFill>
              <a:latin typeface="Andalus" pitchFamily="18" charset="-78"/>
              <a:cs typeface="Andalus" pitchFamily="18" charset="-78"/>
            </a:endParaRP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r>
              <a:rPr lang="en-US" sz="2400" b="1" dirty="0" smtClean="0">
                <a:solidFill>
                  <a:schemeClr val="tx1"/>
                </a:solidFill>
                <a:latin typeface="Andalus" pitchFamily="18" charset="-78"/>
                <a:cs typeface="Andalus" pitchFamily="18" charset="-78"/>
              </a:rPr>
              <a:t>New Instructional Design Models </a:t>
            </a:r>
          </a:p>
        </p:txBody>
      </p:sp>
      <p:sp>
        <p:nvSpPr>
          <p:cNvPr id="3" name="Subtitle 2"/>
          <p:cNvSpPr>
            <a:spLocks noGrp="1"/>
          </p:cNvSpPr>
          <p:nvPr>
            <p:ph type="subTitle" idx="1"/>
          </p:nvPr>
        </p:nvSpPr>
        <p:spPr>
          <a:xfrm>
            <a:off x="533400" y="1600200"/>
            <a:ext cx="7924800" cy="4724400"/>
          </a:xfrm>
        </p:spPr>
        <p:style>
          <a:lnRef idx="1">
            <a:schemeClr val="accent4"/>
          </a:lnRef>
          <a:fillRef idx="2">
            <a:schemeClr val="accent4"/>
          </a:fillRef>
          <a:effectRef idx="1">
            <a:schemeClr val="accent4"/>
          </a:effectRef>
          <a:fontRef idx="minor">
            <a:schemeClr val="dk1"/>
          </a:fontRef>
        </p:style>
        <p:txBody>
          <a:bodyPr>
            <a:normAutofit/>
          </a:bodyPr>
          <a:lstStyle/>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take into account the use of serious games</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a good balance between entertainment and learning  </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defRPr/>
            </a:pPr>
            <a:r>
              <a:rPr lang="en-US" sz="2400" dirty="0" smtClean="0">
                <a:solidFill>
                  <a:schemeClr val="tx1"/>
                </a:solidFill>
                <a:latin typeface="Andalus" pitchFamily="18" charset="-78"/>
                <a:cs typeface="Andalus" pitchFamily="18" charset="-78"/>
              </a:rPr>
              <a:t> </a:t>
            </a:r>
          </a:p>
          <a:p>
            <a:pPr algn="l">
              <a:buFont typeface="Wingdings" pitchFamily="2" charset="2"/>
              <a:buChar char="Ø"/>
              <a:defRPr/>
            </a:pPr>
            <a:r>
              <a:rPr lang="en-US" sz="2400" dirty="0" smtClean="0">
                <a:solidFill>
                  <a:schemeClr val="tx1"/>
                </a:solidFill>
                <a:latin typeface="Andalus" pitchFamily="18" charset="-78"/>
                <a:cs typeface="Andalus" pitchFamily="18" charset="-78"/>
              </a:rPr>
              <a:t> reduce the complexity of designing a serious game</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r>
              <a:rPr lang="en-US" sz="2400" b="1" dirty="0" smtClean="0">
                <a:solidFill>
                  <a:schemeClr val="tx1"/>
                </a:solidFill>
                <a:latin typeface="Andalus" pitchFamily="18" charset="-78"/>
                <a:cs typeface="Andalus" pitchFamily="18" charset="-78"/>
              </a:rPr>
              <a:t>Conclusion </a:t>
            </a:r>
          </a:p>
        </p:txBody>
      </p:sp>
      <p:sp>
        <p:nvSpPr>
          <p:cNvPr id="3" name="Subtitle 2"/>
          <p:cNvSpPr>
            <a:spLocks noGrp="1"/>
          </p:cNvSpPr>
          <p:nvPr>
            <p:ph type="subTitle" idx="1"/>
          </p:nvPr>
        </p:nvSpPr>
        <p:spPr>
          <a:xfrm>
            <a:off x="533400" y="1600200"/>
            <a:ext cx="7924800" cy="4724400"/>
          </a:xfrm>
        </p:spPr>
        <p:style>
          <a:lnRef idx="1">
            <a:schemeClr val="accent4"/>
          </a:lnRef>
          <a:fillRef idx="2">
            <a:schemeClr val="accent4"/>
          </a:fillRef>
          <a:effectRef idx="1">
            <a:schemeClr val="accent4"/>
          </a:effectRef>
          <a:fontRef idx="minor">
            <a:schemeClr val="dk1"/>
          </a:fontRef>
        </p:style>
        <p:txBody>
          <a:bodyPr>
            <a:normAutofit/>
          </a:bodyPr>
          <a:lstStyle/>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Serious games are e-learning tools</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Teachers need to adopt new roles as game designers and modders </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Educators should build new instructional design models </a:t>
            </a:r>
          </a:p>
          <a:p>
            <a:pPr algn="l">
              <a:defRPr/>
            </a:pPr>
            <a:endParaRPr lang="en-US" sz="2400" dirty="0" smtClean="0">
              <a:solidFill>
                <a:schemeClr val="tx1"/>
              </a:solidFill>
              <a:latin typeface="Andalus" pitchFamily="18" charset="-78"/>
              <a:cs typeface="Andalus" pitchFamily="18" charset="-78"/>
            </a:endParaRP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1219200" cy="536575"/>
          </a:xfrm>
        </p:spPr>
        <p:style>
          <a:lnRef idx="1">
            <a:schemeClr val="dk1"/>
          </a:lnRef>
          <a:fillRef idx="2">
            <a:schemeClr val="dk1"/>
          </a:fillRef>
          <a:effectRef idx="1">
            <a:schemeClr val="dk1"/>
          </a:effectRef>
          <a:fontRef idx="minor">
            <a:schemeClr val="dk1"/>
          </a:fontRef>
        </p:style>
        <p:txBody>
          <a:bodyPr>
            <a:normAutofit fontScale="90000"/>
          </a:bodyPr>
          <a:lstStyle/>
          <a:p>
            <a:r>
              <a:rPr lang="en-US" sz="2400" b="1" dirty="0" smtClean="0">
                <a:latin typeface="Andalus" pitchFamily="18" charset="-78"/>
                <a:cs typeface="Andalus" pitchFamily="18" charset="-78"/>
              </a:rPr>
              <a:t>A GAME</a:t>
            </a:r>
            <a:endParaRPr lang="en-US" sz="2400" b="1" dirty="0">
              <a:latin typeface="Andalus" pitchFamily="18" charset="-78"/>
              <a:cs typeface="Andalus" pitchFamily="18" charset="-78"/>
            </a:endParaRPr>
          </a:p>
        </p:txBody>
      </p:sp>
      <p:sp>
        <p:nvSpPr>
          <p:cNvPr id="3" name="Subtitle 2"/>
          <p:cNvSpPr>
            <a:spLocks noGrp="1"/>
          </p:cNvSpPr>
          <p:nvPr>
            <p:ph type="subTitle" idx="1"/>
          </p:nvPr>
        </p:nvSpPr>
        <p:spPr>
          <a:xfrm>
            <a:off x="533400" y="1371600"/>
            <a:ext cx="7772400" cy="1752600"/>
          </a:xfrm>
        </p:spPr>
        <p:style>
          <a:lnRef idx="1">
            <a:schemeClr val="accent4"/>
          </a:lnRef>
          <a:fillRef idx="2">
            <a:schemeClr val="accent4"/>
          </a:fillRef>
          <a:effectRef idx="1">
            <a:schemeClr val="accent4"/>
          </a:effectRef>
          <a:fontRef idx="minor">
            <a:schemeClr val="dk1"/>
          </a:fontRef>
        </p:style>
        <p:txBody>
          <a:bodyPr>
            <a:normAutofit/>
          </a:bodyPr>
          <a:lstStyle/>
          <a:p>
            <a:pPr algn="l">
              <a:buFont typeface="Wingdings" pitchFamily="2" charset="2"/>
              <a:buChar char="Ø"/>
            </a:pPr>
            <a:r>
              <a:rPr lang="en-US" sz="2400" dirty="0" smtClean="0">
                <a:solidFill>
                  <a:schemeClr val="tx1"/>
                </a:solidFill>
                <a:latin typeface="Andalus" pitchFamily="18" charset="-78"/>
                <a:cs typeface="Andalus" pitchFamily="18" charset="-78"/>
              </a:rPr>
              <a:t> a </a:t>
            </a:r>
            <a:r>
              <a:rPr lang="en-US" sz="2400" dirty="0">
                <a:solidFill>
                  <a:schemeClr val="tx1"/>
                </a:solidFill>
                <a:latin typeface="Andalus" pitchFamily="18" charset="-78"/>
                <a:cs typeface="Andalus" pitchFamily="18" charset="-78"/>
              </a:rPr>
              <a:t>physical or mental </a:t>
            </a:r>
            <a:r>
              <a:rPr lang="en-US" sz="2400" dirty="0" smtClean="0">
                <a:solidFill>
                  <a:schemeClr val="tx1"/>
                </a:solidFill>
                <a:latin typeface="Andalus" pitchFamily="18" charset="-78"/>
                <a:cs typeface="Andalus" pitchFamily="18" charset="-78"/>
              </a:rPr>
              <a:t>contest</a:t>
            </a:r>
          </a:p>
          <a:p>
            <a:pPr algn="l">
              <a:buFont typeface="Wingdings" pitchFamily="2" charset="2"/>
              <a:buChar char="Ø"/>
            </a:pPr>
            <a:r>
              <a:rPr lang="en-US" sz="2400" dirty="0" smtClean="0">
                <a:solidFill>
                  <a:schemeClr val="tx1"/>
                </a:solidFill>
                <a:latin typeface="Andalus" pitchFamily="18" charset="-78"/>
                <a:cs typeface="Andalus" pitchFamily="18" charset="-78"/>
              </a:rPr>
              <a:t> </a:t>
            </a:r>
            <a:r>
              <a:rPr lang="en-US" sz="2400" dirty="0">
                <a:solidFill>
                  <a:schemeClr val="tx1"/>
                </a:solidFill>
                <a:latin typeface="Andalus" pitchFamily="18" charset="-78"/>
                <a:cs typeface="Andalus" pitchFamily="18" charset="-78"/>
              </a:rPr>
              <a:t>played according to specific rules, </a:t>
            </a:r>
            <a:endParaRPr lang="en-US" sz="2400" dirty="0" smtClean="0">
              <a:solidFill>
                <a:schemeClr val="tx1"/>
              </a:solidFill>
              <a:latin typeface="Andalus" pitchFamily="18" charset="-78"/>
              <a:cs typeface="Andalus" pitchFamily="18" charset="-78"/>
            </a:endParaRPr>
          </a:p>
          <a:p>
            <a:pPr algn="l">
              <a:buFont typeface="Wingdings" pitchFamily="2" charset="2"/>
              <a:buChar char="Ø"/>
            </a:pPr>
            <a:r>
              <a:rPr lang="en-US" sz="2400" dirty="0" smtClean="0">
                <a:solidFill>
                  <a:schemeClr val="tx1"/>
                </a:solidFill>
                <a:latin typeface="Andalus" pitchFamily="18" charset="-78"/>
                <a:cs typeface="Andalus" pitchFamily="18" charset="-78"/>
              </a:rPr>
              <a:t> with </a:t>
            </a:r>
            <a:r>
              <a:rPr lang="en-US" sz="2400" dirty="0">
                <a:solidFill>
                  <a:schemeClr val="tx1"/>
                </a:solidFill>
                <a:latin typeface="Andalus" pitchFamily="18" charset="-78"/>
                <a:cs typeface="Andalus" pitchFamily="18" charset="-78"/>
              </a:rPr>
              <a:t>the goal of amusing or rewarding the participants</a:t>
            </a:r>
          </a:p>
        </p:txBody>
      </p:sp>
      <p:sp>
        <p:nvSpPr>
          <p:cNvPr id="4" name="Title 1"/>
          <p:cNvSpPr txBox="1">
            <a:spLocks/>
          </p:cNvSpPr>
          <p:nvPr/>
        </p:nvSpPr>
        <p:spPr>
          <a:xfrm>
            <a:off x="533400" y="3505200"/>
            <a:ext cx="2667000" cy="536575"/>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7500"/>
          </a:bodyPr>
          <a:lstStyle/>
          <a:p>
            <a:pPr lvl="0" algn="ctr">
              <a:spcBef>
                <a:spcPct val="0"/>
              </a:spcBef>
            </a:pPr>
            <a:r>
              <a:rPr lang="en-US" sz="2200" b="1" dirty="0">
                <a:latin typeface="Andalus" pitchFamily="18" charset="-78"/>
                <a:cs typeface="Andalus" pitchFamily="18" charset="-78"/>
              </a:rPr>
              <a:t>A COMPUTER GAME </a:t>
            </a:r>
          </a:p>
        </p:txBody>
      </p:sp>
      <p:sp>
        <p:nvSpPr>
          <p:cNvPr id="5" name="Subtitle 2"/>
          <p:cNvSpPr txBox="1">
            <a:spLocks/>
          </p:cNvSpPr>
          <p:nvPr/>
        </p:nvSpPr>
        <p:spPr>
          <a:xfrm>
            <a:off x="533400" y="4267200"/>
            <a:ext cx="7772400" cy="20574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en-US" sz="2400" dirty="0" smtClean="0">
                <a:solidFill>
                  <a:schemeClr val="tx1"/>
                </a:solidFill>
                <a:latin typeface="Andalus" pitchFamily="18" charset="-78"/>
                <a:cs typeface="Andalus" pitchFamily="18" charset="-78"/>
              </a:rPr>
              <a:t> a</a:t>
            </a:r>
            <a:r>
              <a:rPr kumimoji="0" lang="en-US" sz="2400" b="0" i="0" u="none" strike="noStrike" kern="1200" cap="none" spc="0" normalizeH="0" noProof="0" dirty="0" smtClean="0">
                <a:ln>
                  <a:noFill/>
                </a:ln>
                <a:solidFill>
                  <a:schemeClr val="tx1"/>
                </a:solidFill>
                <a:effectLst/>
                <a:uLnTx/>
                <a:uFillTx/>
                <a:latin typeface="Andalus" pitchFamily="18" charset="-78"/>
                <a:ea typeface="+mn-ea"/>
                <a:cs typeface="Andalus" pitchFamily="18" charset="-78"/>
              </a:rPr>
              <a:t> game</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en-US" sz="2400" dirty="0" smtClean="0">
                <a:solidFill>
                  <a:schemeClr val="tx1"/>
                </a:solidFill>
                <a:latin typeface="Andalus" pitchFamily="18" charset="-78"/>
                <a:cs typeface="Andalus" pitchFamily="18" charset="-78"/>
              </a:rPr>
              <a:t> with </a:t>
            </a:r>
            <a:r>
              <a:rPr lang="en-US" sz="2400" dirty="0">
                <a:solidFill>
                  <a:schemeClr val="tx1"/>
                </a:solidFill>
                <a:latin typeface="Andalus" pitchFamily="18" charset="-78"/>
                <a:cs typeface="Andalus" pitchFamily="18" charset="-78"/>
              </a:rPr>
              <a:t>the help of a computer (as a conduit), or against it (in which case, the computer becomes the challenger).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smtClean="0">
              <a:ln>
                <a:noFill/>
              </a:ln>
              <a:solidFill>
                <a:schemeClr val="tx1"/>
              </a:solidFill>
              <a:effectLst/>
              <a:uLnTx/>
              <a:uFillTx/>
              <a:latin typeface="Andalus" pitchFamily="18" charset="-78"/>
              <a:ea typeface="+mn-ea"/>
              <a:cs typeface="Andalus" pitchFamily="18"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457200"/>
            <a:ext cx="3124200" cy="536575"/>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7500"/>
          </a:bodyPr>
          <a:lstStyle/>
          <a:p>
            <a:pPr lvl="0" algn="ctr">
              <a:spcBef>
                <a:spcPct val="0"/>
              </a:spcBef>
            </a:pPr>
            <a:r>
              <a:rPr lang="en-US" sz="2200" b="1" dirty="0" smtClean="0">
                <a:latin typeface="Andalus" pitchFamily="18" charset="-78"/>
                <a:cs typeface="Andalus" pitchFamily="18" charset="-78"/>
              </a:rPr>
              <a:t>Video Games Genres</a:t>
            </a:r>
            <a:endParaRPr lang="en-US" sz="2200" b="1" dirty="0">
              <a:latin typeface="Andalus" pitchFamily="18" charset="-78"/>
              <a:cs typeface="Andalus" pitchFamily="18" charset="-78"/>
            </a:endParaRPr>
          </a:p>
        </p:txBody>
      </p:sp>
      <p:sp>
        <p:nvSpPr>
          <p:cNvPr id="5" name="Subtitle 2"/>
          <p:cNvSpPr txBox="1">
            <a:spLocks/>
          </p:cNvSpPr>
          <p:nvPr/>
        </p:nvSpPr>
        <p:spPr>
          <a:xfrm>
            <a:off x="457200" y="1295400"/>
            <a:ext cx="7772400" cy="48768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rmAutofit fontScale="92500" lnSpcReduction="20000"/>
          </a:bodyPr>
          <a:lstStyle/>
          <a:p>
            <a:pPr lvl="0" algn="just">
              <a:spcBef>
                <a:spcPct val="20000"/>
              </a:spcBef>
              <a:buFont typeface="Wingdings" pitchFamily="2" charset="2"/>
              <a:buChar char="Ø"/>
              <a:defRPr/>
            </a:pPr>
            <a:r>
              <a:rPr lang="en-US" sz="2400" dirty="0" smtClean="0">
                <a:solidFill>
                  <a:schemeClr val="tx1"/>
                </a:solidFill>
                <a:latin typeface="Andalus" pitchFamily="18" charset="-78"/>
                <a:cs typeface="Andalus" pitchFamily="18" charset="-78"/>
              </a:rPr>
              <a:t>  </a:t>
            </a:r>
            <a:r>
              <a:rPr lang="en-US" sz="2600" dirty="0" smtClean="0">
                <a:solidFill>
                  <a:schemeClr val="tx1"/>
                </a:solidFill>
                <a:latin typeface="Andalus" pitchFamily="18" charset="-78"/>
                <a:cs typeface="Andalus" pitchFamily="18" charset="-78"/>
              </a:rPr>
              <a:t>Action games.</a:t>
            </a:r>
          </a:p>
          <a:p>
            <a:pPr lvl="0" algn="just">
              <a:spcBef>
                <a:spcPct val="20000"/>
              </a:spcBef>
              <a:defRPr/>
            </a:pPr>
            <a:endParaRPr lang="en-US" sz="26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r>
              <a:rPr lang="en-US" sz="2600" dirty="0" smtClean="0">
                <a:solidFill>
                  <a:schemeClr val="tx1"/>
                </a:solidFill>
                <a:latin typeface="Andalus" pitchFamily="18" charset="-78"/>
                <a:cs typeface="Andalus" pitchFamily="18" charset="-78"/>
              </a:rPr>
              <a:t>  Adventure games</a:t>
            </a:r>
          </a:p>
          <a:p>
            <a:pPr lvl="0" algn="just">
              <a:spcBef>
                <a:spcPct val="20000"/>
              </a:spcBef>
              <a:defRPr/>
            </a:pPr>
            <a:endParaRPr lang="en-US" sz="26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r>
              <a:rPr lang="en-US" sz="2600" dirty="0" smtClean="0">
                <a:solidFill>
                  <a:schemeClr val="tx1"/>
                </a:solidFill>
                <a:latin typeface="Andalus" pitchFamily="18" charset="-78"/>
                <a:cs typeface="Andalus" pitchFamily="18" charset="-78"/>
              </a:rPr>
              <a:t>  Fighting games</a:t>
            </a:r>
          </a:p>
          <a:p>
            <a:pPr lvl="0" algn="just">
              <a:spcBef>
                <a:spcPct val="20000"/>
              </a:spcBef>
              <a:defRPr/>
            </a:pPr>
            <a:endParaRPr lang="en-US" sz="26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r>
              <a:rPr lang="en-US" sz="2600" dirty="0" smtClean="0">
                <a:solidFill>
                  <a:schemeClr val="tx1"/>
                </a:solidFill>
                <a:latin typeface="Andalus" pitchFamily="18" charset="-78"/>
                <a:cs typeface="Andalus" pitchFamily="18" charset="-78"/>
              </a:rPr>
              <a:t>  Role-playing games</a:t>
            </a:r>
          </a:p>
          <a:p>
            <a:pPr lvl="0" algn="just">
              <a:spcBef>
                <a:spcPct val="20000"/>
              </a:spcBef>
              <a:defRPr/>
            </a:pPr>
            <a:endParaRPr lang="en-US" sz="26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r>
              <a:rPr lang="en-US" sz="2600" dirty="0" smtClean="0">
                <a:solidFill>
                  <a:schemeClr val="tx1"/>
                </a:solidFill>
                <a:latin typeface="Andalus" pitchFamily="18" charset="-78"/>
                <a:cs typeface="Andalus" pitchFamily="18" charset="-78"/>
              </a:rPr>
              <a:t>  Simulations </a:t>
            </a:r>
          </a:p>
          <a:p>
            <a:pPr lvl="0" algn="just">
              <a:spcBef>
                <a:spcPct val="20000"/>
              </a:spcBef>
              <a:buFont typeface="Wingdings" pitchFamily="2" charset="2"/>
              <a:buChar char="Ø"/>
              <a:defRPr/>
            </a:pPr>
            <a:endParaRPr lang="en-US" sz="26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r>
              <a:rPr lang="en-US" sz="2600" dirty="0" smtClean="0">
                <a:solidFill>
                  <a:schemeClr val="tx1"/>
                </a:solidFill>
                <a:latin typeface="Andalus" pitchFamily="18" charset="-78"/>
                <a:cs typeface="Andalus" pitchFamily="18" charset="-78"/>
              </a:rPr>
              <a:t>  Sport games</a:t>
            </a:r>
          </a:p>
          <a:p>
            <a:pPr lvl="0" algn="just">
              <a:spcBef>
                <a:spcPct val="20000"/>
              </a:spcBef>
              <a:defRPr/>
            </a:pPr>
            <a:endParaRPr lang="en-US" sz="26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r>
              <a:rPr lang="en-US" sz="2600" dirty="0" smtClean="0">
                <a:solidFill>
                  <a:schemeClr val="tx1"/>
                </a:solidFill>
                <a:latin typeface="Andalus" pitchFamily="18" charset="-78"/>
                <a:cs typeface="Andalus" pitchFamily="18" charset="-78"/>
              </a:rPr>
              <a:t>  Strategy games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r>
              <a:rPr lang="en-US" sz="2400" b="1" dirty="0" smtClean="0">
                <a:solidFill>
                  <a:schemeClr val="tx1"/>
                </a:solidFill>
                <a:latin typeface="Andalus" pitchFamily="18" charset="-78"/>
                <a:cs typeface="Andalus" pitchFamily="18" charset="-78"/>
              </a:rPr>
              <a:t>Taking Advantage of Game Characteristics for Learning</a:t>
            </a:r>
            <a:endParaRPr lang="en-US" sz="2400" b="1" dirty="0">
              <a:solidFill>
                <a:schemeClr val="tx1"/>
              </a:solidFill>
              <a:latin typeface="Andalus" pitchFamily="18" charset="-78"/>
              <a:cs typeface="Andalus" pitchFamily="18" charset="-78"/>
            </a:endParaRPr>
          </a:p>
        </p:txBody>
      </p:sp>
      <p:sp>
        <p:nvSpPr>
          <p:cNvPr id="3" name="Subtitle 2"/>
          <p:cNvSpPr>
            <a:spLocks noGrp="1"/>
          </p:cNvSpPr>
          <p:nvPr>
            <p:ph type="subTitle" idx="1"/>
          </p:nvPr>
        </p:nvSpPr>
        <p:spPr>
          <a:xfrm>
            <a:off x="533400" y="1600200"/>
            <a:ext cx="7924800" cy="4648200"/>
          </a:xfrm>
        </p:spPr>
        <p:style>
          <a:lnRef idx="1">
            <a:schemeClr val="accent4"/>
          </a:lnRef>
          <a:fillRef idx="2">
            <a:schemeClr val="accent4"/>
          </a:fillRef>
          <a:effectRef idx="1">
            <a:schemeClr val="accent4"/>
          </a:effectRef>
          <a:fontRef idx="minor">
            <a:schemeClr val="dk1"/>
          </a:fontRef>
        </p:style>
        <p:txBody>
          <a:bodyPr>
            <a:normAutofit/>
          </a:bodyPr>
          <a:lstStyle/>
          <a:p>
            <a:pPr algn="l">
              <a:buFont typeface="Wingdings" pitchFamily="2" charset="2"/>
              <a:buChar char="Ø"/>
              <a:defRPr/>
            </a:pPr>
            <a:r>
              <a:rPr lang="en-US" sz="2400" dirty="0" smtClean="0">
                <a:solidFill>
                  <a:schemeClr val="tx1"/>
                </a:solidFill>
                <a:latin typeface="Andalus" pitchFamily="18" charset="-78"/>
                <a:cs typeface="Andalus" pitchFamily="18" charset="-78"/>
              </a:rPr>
              <a:t>  Back-story and story line</a:t>
            </a:r>
          </a:p>
          <a:p>
            <a:pPr algn="l">
              <a:buFont typeface="Wingdings" pitchFamily="2" charset="2"/>
              <a:buChar char="Ø"/>
              <a:defRPr/>
            </a:pPr>
            <a:r>
              <a:rPr lang="en-US" sz="2400" dirty="0" smtClean="0">
                <a:solidFill>
                  <a:schemeClr val="tx1"/>
                </a:solidFill>
                <a:latin typeface="Andalus" pitchFamily="18" charset="-78"/>
                <a:cs typeface="Andalus" pitchFamily="18" charset="-78"/>
              </a:rPr>
              <a:t>  Game mechanics</a:t>
            </a:r>
          </a:p>
          <a:p>
            <a:pPr algn="l">
              <a:buFont typeface="Wingdings" pitchFamily="2" charset="2"/>
              <a:buChar char="Ø"/>
              <a:defRPr/>
            </a:pPr>
            <a:r>
              <a:rPr lang="en-US" sz="2400" dirty="0" smtClean="0">
                <a:solidFill>
                  <a:schemeClr val="tx1"/>
                </a:solidFill>
                <a:latin typeface="Andalus" pitchFamily="18" charset="-78"/>
                <a:cs typeface="Andalus" pitchFamily="18" charset="-78"/>
              </a:rPr>
              <a:t>  Fantasy</a:t>
            </a:r>
          </a:p>
          <a:p>
            <a:pPr algn="l">
              <a:buFont typeface="Wingdings" pitchFamily="2" charset="2"/>
              <a:buChar char="Ø"/>
              <a:defRPr/>
            </a:pPr>
            <a:r>
              <a:rPr lang="en-US" sz="2400" dirty="0" smtClean="0">
                <a:solidFill>
                  <a:schemeClr val="tx1"/>
                </a:solidFill>
                <a:latin typeface="Andalus" pitchFamily="18" charset="-78"/>
                <a:cs typeface="Andalus" pitchFamily="18" charset="-78"/>
              </a:rPr>
              <a:t>  Rules/goals</a:t>
            </a:r>
          </a:p>
          <a:p>
            <a:pPr algn="l">
              <a:buFont typeface="Wingdings" pitchFamily="2" charset="2"/>
              <a:buChar char="Ø"/>
              <a:defRPr/>
            </a:pPr>
            <a:r>
              <a:rPr lang="en-US" sz="2400" dirty="0" smtClean="0">
                <a:solidFill>
                  <a:schemeClr val="tx1"/>
                </a:solidFill>
                <a:latin typeface="Andalus" pitchFamily="18" charset="-78"/>
                <a:cs typeface="Andalus" pitchFamily="18" charset="-78"/>
              </a:rPr>
              <a:t>  Sensory stimuli (immersive graphical environment)</a:t>
            </a:r>
          </a:p>
          <a:p>
            <a:pPr algn="l">
              <a:buFont typeface="Wingdings" pitchFamily="2" charset="2"/>
              <a:buChar char="Ø"/>
              <a:defRPr/>
            </a:pPr>
            <a:r>
              <a:rPr lang="en-US" sz="2400" dirty="0" smtClean="0">
                <a:solidFill>
                  <a:schemeClr val="tx1"/>
                </a:solidFill>
                <a:latin typeface="Andalus" pitchFamily="18" charset="-78"/>
                <a:cs typeface="Andalus" pitchFamily="18" charset="-78"/>
              </a:rPr>
              <a:t>  Challenge</a:t>
            </a:r>
          </a:p>
          <a:p>
            <a:pPr algn="l">
              <a:buFont typeface="Wingdings" pitchFamily="2" charset="2"/>
              <a:buChar char="Ø"/>
              <a:defRPr/>
            </a:pPr>
            <a:r>
              <a:rPr lang="en-US" sz="2400" dirty="0" smtClean="0">
                <a:solidFill>
                  <a:schemeClr val="tx1"/>
                </a:solidFill>
                <a:latin typeface="Andalus" pitchFamily="18" charset="-78"/>
                <a:cs typeface="Andalus" pitchFamily="18" charset="-78"/>
              </a:rPr>
              <a:t>  Mystery</a:t>
            </a:r>
          </a:p>
          <a:p>
            <a:pPr algn="l">
              <a:buFont typeface="Wingdings" pitchFamily="2" charset="2"/>
              <a:buChar char="Ø"/>
              <a:defRPr/>
            </a:pPr>
            <a:r>
              <a:rPr lang="en-US" sz="2400" dirty="0" smtClean="0">
                <a:solidFill>
                  <a:schemeClr val="tx1"/>
                </a:solidFill>
                <a:latin typeface="Andalus" pitchFamily="18" charset="-78"/>
                <a:cs typeface="Andalus" pitchFamily="18" charset="-78"/>
              </a:rPr>
              <a:t>  Control</a:t>
            </a: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3400" y="457200"/>
            <a:ext cx="2667000" cy="536575"/>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7500"/>
          </a:bodyPr>
          <a:lstStyle/>
          <a:p>
            <a:pPr lvl="0" algn="ctr">
              <a:spcBef>
                <a:spcPct val="0"/>
              </a:spcBef>
            </a:pPr>
            <a:r>
              <a:rPr lang="en-US" sz="2200" b="1" dirty="0" smtClean="0">
                <a:latin typeface="Andalus" pitchFamily="18" charset="-78"/>
                <a:cs typeface="Andalus" pitchFamily="18" charset="-78"/>
              </a:rPr>
              <a:t>SERIOUS GAMES </a:t>
            </a:r>
            <a:endParaRPr lang="en-US" sz="2200" b="1" dirty="0">
              <a:latin typeface="Andalus" pitchFamily="18" charset="-78"/>
              <a:cs typeface="Andalus" pitchFamily="18" charset="-78"/>
            </a:endParaRPr>
          </a:p>
        </p:txBody>
      </p:sp>
      <p:sp>
        <p:nvSpPr>
          <p:cNvPr id="5" name="Subtitle 2"/>
          <p:cNvSpPr txBox="1">
            <a:spLocks/>
          </p:cNvSpPr>
          <p:nvPr/>
        </p:nvSpPr>
        <p:spPr>
          <a:xfrm>
            <a:off x="533400" y="1371600"/>
            <a:ext cx="7772400" cy="48768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rmAutofit/>
          </a:bodyPr>
          <a:lstStyle/>
          <a:p>
            <a:pPr lvl="0" algn="just">
              <a:spcBef>
                <a:spcPct val="20000"/>
              </a:spcBef>
              <a:buFont typeface="Wingdings" pitchFamily="2" charset="2"/>
              <a:buChar char="Ø"/>
              <a:defRPr/>
            </a:pPr>
            <a:r>
              <a:rPr lang="en-US" sz="2400" dirty="0" smtClean="0">
                <a:solidFill>
                  <a:schemeClr val="tx1"/>
                </a:solidFill>
                <a:latin typeface="Andalus" pitchFamily="18" charset="-78"/>
                <a:cs typeface="Andalus" pitchFamily="18" charset="-78"/>
              </a:rPr>
              <a:t>  computer games</a:t>
            </a:r>
          </a:p>
          <a:p>
            <a:pPr lvl="0" algn="just">
              <a:spcBef>
                <a:spcPct val="20000"/>
              </a:spcBef>
              <a:buFont typeface="Wingdings" pitchFamily="2" charset="2"/>
              <a:buChar char="Ø"/>
              <a:defRPr/>
            </a:pPr>
            <a:endParaRPr lang="en-US" sz="24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endParaRPr lang="en-US" sz="24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endParaRPr lang="en-US" sz="24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r>
              <a:rPr lang="en-US" sz="2400" dirty="0" smtClean="0">
                <a:solidFill>
                  <a:schemeClr val="tx1"/>
                </a:solidFill>
                <a:latin typeface="Andalus" pitchFamily="18" charset="-78"/>
                <a:cs typeface="Andalus" pitchFamily="18" charset="-78"/>
              </a:rPr>
              <a:t>  entertainment characteristics</a:t>
            </a:r>
          </a:p>
          <a:p>
            <a:pPr lvl="0" algn="just">
              <a:spcBef>
                <a:spcPct val="20000"/>
              </a:spcBef>
              <a:buFont typeface="Wingdings" pitchFamily="2" charset="2"/>
              <a:buChar char="Ø"/>
              <a:defRPr/>
            </a:pPr>
            <a:endParaRPr lang="en-US" sz="24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endParaRPr lang="en-US" sz="24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endParaRPr lang="en-US" sz="24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r>
              <a:rPr lang="en-US" sz="2400" dirty="0" smtClean="0">
                <a:solidFill>
                  <a:schemeClr val="tx1"/>
                </a:solidFill>
                <a:latin typeface="Andalus" pitchFamily="18" charset="-78"/>
                <a:cs typeface="Andalus" pitchFamily="18" charset="-78"/>
              </a:rPr>
              <a:t>  designed for serious purposes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3400" y="457200"/>
            <a:ext cx="3352800" cy="536575"/>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7500"/>
          </a:bodyPr>
          <a:lstStyle/>
          <a:p>
            <a:pPr lvl="0" algn="ctr">
              <a:spcBef>
                <a:spcPct val="0"/>
              </a:spcBef>
            </a:pPr>
            <a:r>
              <a:rPr lang="en-US" sz="2200" b="1" dirty="0" smtClean="0">
                <a:latin typeface="Andalus" pitchFamily="18" charset="-78"/>
                <a:cs typeface="Andalus" pitchFamily="18" charset="-78"/>
              </a:rPr>
              <a:t>Learning in Serious Games </a:t>
            </a:r>
            <a:endParaRPr lang="en-US" sz="2200" b="1" dirty="0">
              <a:latin typeface="Andalus" pitchFamily="18" charset="-78"/>
              <a:cs typeface="Andalus" pitchFamily="18" charset="-78"/>
            </a:endParaRPr>
          </a:p>
        </p:txBody>
      </p:sp>
      <p:sp>
        <p:nvSpPr>
          <p:cNvPr id="5" name="Subtitle 2"/>
          <p:cNvSpPr txBox="1">
            <a:spLocks/>
          </p:cNvSpPr>
          <p:nvPr/>
        </p:nvSpPr>
        <p:spPr>
          <a:xfrm>
            <a:off x="533400" y="1371600"/>
            <a:ext cx="7772400" cy="48768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ormAutofit/>
          </a:bodyPr>
          <a:lstStyle/>
          <a:p>
            <a:pPr lvl="0" algn="just">
              <a:spcBef>
                <a:spcPct val="20000"/>
              </a:spcBef>
              <a:buFont typeface="Wingdings" pitchFamily="2" charset="2"/>
              <a:buChar char="Ø"/>
              <a:defRPr/>
            </a:pPr>
            <a:r>
              <a:rPr lang="en-US" sz="2400" dirty="0" smtClean="0">
                <a:solidFill>
                  <a:schemeClr val="tx1"/>
                </a:solidFill>
                <a:latin typeface="Andalus" pitchFamily="18" charset="-78"/>
                <a:cs typeface="Andalus" pitchFamily="18" charset="-78"/>
              </a:rPr>
              <a:t> Physical</a:t>
            </a:r>
          </a:p>
          <a:p>
            <a:pPr lvl="0" algn="just">
              <a:spcBef>
                <a:spcPct val="20000"/>
              </a:spcBef>
              <a:buFont typeface="Wingdings" pitchFamily="2" charset="2"/>
              <a:buChar char="Ø"/>
              <a:defRPr/>
            </a:pPr>
            <a:endParaRPr lang="en-US" sz="2400" dirty="0" smtClean="0">
              <a:solidFill>
                <a:schemeClr val="tx1"/>
              </a:solidFill>
              <a:latin typeface="Andalus" pitchFamily="18" charset="-78"/>
              <a:cs typeface="Andalus" pitchFamily="18" charset="-78"/>
            </a:endParaRPr>
          </a:p>
          <a:p>
            <a:pPr lvl="0" algn="just">
              <a:spcBef>
                <a:spcPct val="20000"/>
              </a:spcBef>
              <a:defRPr/>
            </a:pPr>
            <a:endParaRPr lang="en-US" sz="2400" dirty="0" smtClean="0">
              <a:solidFill>
                <a:schemeClr val="tx1"/>
              </a:solidFill>
              <a:latin typeface="Andalus" pitchFamily="18" charset="-78"/>
              <a:cs typeface="Andalus" pitchFamily="18" charset="-78"/>
            </a:endParaRPr>
          </a:p>
          <a:p>
            <a:pPr lvl="0" algn="just">
              <a:spcBef>
                <a:spcPct val="20000"/>
              </a:spcBef>
              <a:defRPr/>
            </a:pPr>
            <a:endParaRPr lang="en-US" sz="24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r>
              <a:rPr lang="en-US" sz="2400" dirty="0" smtClean="0">
                <a:solidFill>
                  <a:schemeClr val="tx1"/>
                </a:solidFill>
                <a:latin typeface="Andalus" pitchFamily="18" charset="-78"/>
                <a:cs typeface="Andalus" pitchFamily="18" charset="-78"/>
              </a:rPr>
              <a:t> Intellectual</a:t>
            </a:r>
          </a:p>
          <a:p>
            <a:pPr lvl="0" algn="just">
              <a:spcBef>
                <a:spcPct val="20000"/>
              </a:spcBef>
              <a:buFont typeface="Wingdings" pitchFamily="2" charset="2"/>
              <a:buChar char="Ø"/>
              <a:defRPr/>
            </a:pPr>
            <a:endParaRPr lang="en-US" sz="2400" dirty="0" smtClean="0">
              <a:solidFill>
                <a:schemeClr val="tx1"/>
              </a:solidFill>
              <a:latin typeface="Andalus" pitchFamily="18" charset="-78"/>
              <a:cs typeface="Andalus" pitchFamily="18" charset="-78"/>
            </a:endParaRPr>
          </a:p>
          <a:p>
            <a:pPr lvl="0" algn="just">
              <a:spcBef>
                <a:spcPct val="20000"/>
              </a:spcBef>
              <a:buFont typeface="Wingdings" pitchFamily="2" charset="2"/>
              <a:buChar char="Ø"/>
              <a:defRPr/>
            </a:pPr>
            <a:endParaRPr lang="en-US" sz="2400" dirty="0" smtClean="0">
              <a:solidFill>
                <a:schemeClr val="tx1"/>
              </a:solidFill>
              <a:latin typeface="Andalus" pitchFamily="18" charset="-78"/>
              <a:cs typeface="Andalus" pitchFamily="18" charset="-78"/>
            </a:endParaRPr>
          </a:p>
          <a:p>
            <a:pPr lvl="0" algn="just">
              <a:spcBef>
                <a:spcPct val="20000"/>
              </a:spcBef>
              <a:defRPr/>
            </a:pPr>
            <a:r>
              <a:rPr lang="en-US" sz="2400" dirty="0" smtClean="0">
                <a:solidFill>
                  <a:schemeClr val="tx1"/>
                </a:solidFill>
                <a:latin typeface="Andalus" pitchFamily="18" charset="-78"/>
                <a:cs typeface="Andalus" pitchFamily="18" charset="-78"/>
              </a:rPr>
              <a:t> </a:t>
            </a:r>
          </a:p>
          <a:p>
            <a:pPr lvl="0" algn="just">
              <a:spcBef>
                <a:spcPct val="20000"/>
              </a:spcBef>
              <a:buFont typeface="Wingdings" pitchFamily="2" charset="2"/>
              <a:buChar char="Ø"/>
              <a:defRPr/>
            </a:pPr>
            <a:r>
              <a:rPr lang="en-US" sz="2400" dirty="0" smtClean="0">
                <a:solidFill>
                  <a:schemeClr val="tx1"/>
                </a:solidFill>
                <a:latin typeface="Andalus" pitchFamily="18" charset="-78"/>
                <a:cs typeface="Andalus" pitchFamily="18" charset="-78"/>
              </a:rPr>
              <a:t> Emotional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3400" y="457200"/>
            <a:ext cx="3810000" cy="536575"/>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7500"/>
          </a:bodyPr>
          <a:lstStyle/>
          <a:p>
            <a:pPr lvl="0" algn="ctr">
              <a:spcBef>
                <a:spcPct val="0"/>
              </a:spcBef>
            </a:pPr>
            <a:r>
              <a:rPr lang="en-US" sz="2200" b="1" dirty="0" smtClean="0">
                <a:latin typeface="Andalus" pitchFamily="18" charset="-78"/>
                <a:cs typeface="Andalus" pitchFamily="18" charset="-78"/>
              </a:rPr>
              <a:t>HOW SERIOUS GAMES WORK </a:t>
            </a:r>
            <a:endParaRPr lang="en-US" sz="2200" b="1" dirty="0">
              <a:latin typeface="Andalus" pitchFamily="18" charset="-78"/>
              <a:cs typeface="Andalus" pitchFamily="18" charset="-78"/>
            </a:endParaRPr>
          </a:p>
        </p:txBody>
      </p:sp>
      <p:graphicFrame>
        <p:nvGraphicFramePr>
          <p:cNvPr id="10" name="Diagram 9"/>
          <p:cNvGraphicFramePr/>
          <p:nvPr/>
        </p:nvGraphicFramePr>
        <p:xfrm>
          <a:off x="1981200" y="1905000"/>
          <a:ext cx="52578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r>
              <a:rPr lang="en-US" sz="2400" b="1" dirty="0" smtClean="0">
                <a:solidFill>
                  <a:schemeClr val="tx1"/>
                </a:solidFill>
                <a:latin typeface="Andalus" pitchFamily="18" charset="-78"/>
                <a:cs typeface="Andalus" pitchFamily="18" charset="-78"/>
              </a:rPr>
              <a:t>Approaches to Integrate Serious Games into Classroo</a:t>
            </a:r>
            <a:r>
              <a:rPr lang="en-US" sz="2400" dirty="0" smtClean="0"/>
              <a:t>ms</a:t>
            </a:r>
            <a:endParaRPr lang="en-US" sz="2400" b="1" dirty="0">
              <a:solidFill>
                <a:schemeClr val="tx1"/>
              </a:solidFill>
              <a:latin typeface="Andalus" pitchFamily="18" charset="-78"/>
              <a:cs typeface="Andalus" pitchFamily="18" charset="-78"/>
            </a:endParaRPr>
          </a:p>
        </p:txBody>
      </p:sp>
      <p:sp>
        <p:nvSpPr>
          <p:cNvPr id="3" name="Subtitle 2"/>
          <p:cNvSpPr>
            <a:spLocks noGrp="1"/>
          </p:cNvSpPr>
          <p:nvPr>
            <p:ph type="subTitle" idx="1"/>
          </p:nvPr>
        </p:nvSpPr>
        <p:spPr>
          <a:xfrm>
            <a:off x="533400" y="1600200"/>
            <a:ext cx="7924800" cy="4648200"/>
          </a:xfrm>
        </p:spPr>
        <p:style>
          <a:lnRef idx="1">
            <a:schemeClr val="accent4"/>
          </a:lnRef>
          <a:fillRef idx="2">
            <a:schemeClr val="accent4"/>
          </a:fillRef>
          <a:effectRef idx="1">
            <a:schemeClr val="accent4"/>
          </a:effectRef>
          <a:fontRef idx="minor">
            <a:schemeClr val="dk1"/>
          </a:fontRef>
        </p:style>
        <p:txBody>
          <a:bodyPr>
            <a:normAutofit/>
          </a:bodyPr>
          <a:lstStyle/>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Collaborating</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Adopting</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Writing</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Creating</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Adapting</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685800"/>
          </a:xfrm>
        </p:spPr>
        <p:style>
          <a:lnRef idx="1">
            <a:schemeClr val="dk1"/>
          </a:lnRef>
          <a:fillRef idx="2">
            <a:schemeClr val="dk1"/>
          </a:fillRef>
          <a:effectRef idx="1">
            <a:schemeClr val="dk1"/>
          </a:effectRef>
          <a:fontRef idx="minor">
            <a:schemeClr val="dk1"/>
          </a:fontRef>
        </p:style>
        <p:txBody>
          <a:bodyPr>
            <a:noAutofit/>
          </a:bodyPr>
          <a:lstStyle/>
          <a:p>
            <a:r>
              <a:rPr lang="en-US" sz="2100" b="1" dirty="0" smtClean="0">
                <a:latin typeface="Andalus" pitchFamily="18" charset="-78"/>
                <a:cs typeface="Andalus" pitchFamily="18" charset="-78"/>
              </a:rPr>
              <a:t>Adapt and Modify Games for Educational Purposes</a:t>
            </a:r>
            <a:endParaRPr lang="en-US" sz="2100" b="1" dirty="0">
              <a:latin typeface="Andalus" pitchFamily="18" charset="-78"/>
              <a:cs typeface="Andalus" pitchFamily="18" charset="-78"/>
            </a:endParaRPr>
          </a:p>
        </p:txBody>
      </p:sp>
      <p:sp>
        <p:nvSpPr>
          <p:cNvPr id="3" name="Subtitle 2"/>
          <p:cNvSpPr>
            <a:spLocks noGrp="1"/>
          </p:cNvSpPr>
          <p:nvPr>
            <p:ph type="subTitle" idx="1"/>
          </p:nvPr>
        </p:nvSpPr>
        <p:spPr>
          <a:xfrm>
            <a:off x="533400" y="1600200"/>
            <a:ext cx="7924800" cy="4648200"/>
          </a:xfrm>
        </p:spPr>
        <p:style>
          <a:lnRef idx="1">
            <a:schemeClr val="accent4"/>
          </a:lnRef>
          <a:fillRef idx="2">
            <a:schemeClr val="accent4"/>
          </a:fillRef>
          <a:effectRef idx="1">
            <a:schemeClr val="accent4"/>
          </a:effectRef>
          <a:fontRef idx="minor">
            <a:schemeClr val="dk1"/>
          </a:fontRef>
        </p:style>
        <p:txBody>
          <a:bodyPr>
            <a:normAutofit/>
          </a:bodyPr>
          <a:lstStyle/>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for experiential learning (or learning by doing) – NIU-</a:t>
            </a:r>
            <a:r>
              <a:rPr lang="en-US" sz="2400" dirty="0" err="1" smtClean="0">
                <a:solidFill>
                  <a:schemeClr val="tx1"/>
                </a:solidFill>
                <a:latin typeface="Andalus" pitchFamily="18" charset="-78"/>
                <a:cs typeface="Andalus" pitchFamily="18" charset="-78"/>
              </a:rPr>
              <a:t>Torcs</a:t>
            </a:r>
            <a:endParaRPr lang="en-US" sz="2400" dirty="0" smtClean="0">
              <a:solidFill>
                <a:schemeClr val="tx1"/>
              </a:solidFill>
              <a:latin typeface="Andalus" pitchFamily="18" charset="-78"/>
              <a:cs typeface="Andalus" pitchFamily="18" charset="-78"/>
            </a:endParaRP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for the teaching of computer programming, logical thinking skills, and script writing (Carr, </a:t>
            </a:r>
            <a:r>
              <a:rPr lang="en-US" sz="2400" dirty="0" err="1" smtClean="0">
                <a:solidFill>
                  <a:schemeClr val="tx1"/>
                </a:solidFill>
                <a:latin typeface="Andalus" pitchFamily="18" charset="-78"/>
                <a:cs typeface="Andalus" pitchFamily="18" charset="-78"/>
              </a:rPr>
              <a:t>Bossomaier</a:t>
            </a:r>
            <a:r>
              <a:rPr lang="en-US" sz="2400" dirty="0" smtClean="0">
                <a:solidFill>
                  <a:schemeClr val="tx1"/>
                </a:solidFill>
                <a:latin typeface="Andalus" pitchFamily="18" charset="-78"/>
                <a:cs typeface="Andalus" pitchFamily="18" charset="-78"/>
              </a:rPr>
              <a:t>, &amp; Lodge, 2007, Hanson, 2005)</a:t>
            </a:r>
          </a:p>
          <a:p>
            <a:pPr algn="l">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r>
              <a:rPr lang="en-US" sz="2400" dirty="0" smtClean="0">
                <a:solidFill>
                  <a:schemeClr val="tx1"/>
                </a:solidFill>
                <a:latin typeface="Andalus" pitchFamily="18" charset="-78"/>
                <a:cs typeface="Andalus" pitchFamily="18" charset="-78"/>
              </a:rPr>
              <a:t>   as a technical platform to introduce children to information technology and story-writing skills (Robertson &amp; Good, 2005).</a:t>
            </a:r>
          </a:p>
          <a:p>
            <a:pPr algn="l">
              <a:defRPr/>
            </a:pPr>
            <a:endParaRPr lang="en-US" sz="22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smtClean="0">
              <a:solidFill>
                <a:schemeClr val="tx1"/>
              </a:solidFill>
              <a:latin typeface="Andalus" pitchFamily="18" charset="-78"/>
              <a:cs typeface="Andalus" pitchFamily="18" charset="-78"/>
            </a:endParaRPr>
          </a:p>
          <a:p>
            <a:pPr algn="l">
              <a:buFont typeface="Wingdings" pitchFamily="2" charset="2"/>
              <a:buChar char="Ø"/>
              <a:defRPr/>
            </a:pPr>
            <a:endParaRPr lang="en-US" sz="2400" dirty="0">
              <a:solidFill>
                <a:schemeClr val="tx1"/>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TotalTime>
  <Words>511</Words>
  <Application>Microsoft Office PowerPoint</Application>
  <PresentationFormat>On-screen Show (4:3)</PresentationFormat>
  <Paragraphs>151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Integrating Serious Games in Higher Education Programs</vt:lpstr>
      <vt:lpstr>A GAME</vt:lpstr>
      <vt:lpstr>Slide 3</vt:lpstr>
      <vt:lpstr>Taking Advantage of Game Characteristics for Learning</vt:lpstr>
      <vt:lpstr>Slide 5</vt:lpstr>
      <vt:lpstr>Slide 6</vt:lpstr>
      <vt:lpstr>Slide 7</vt:lpstr>
      <vt:lpstr>Approaches to Integrate Serious Games into Classrooms</vt:lpstr>
      <vt:lpstr>Adapt and Modify Games for Educational Purposes</vt:lpstr>
      <vt:lpstr>Game Modding</vt:lpstr>
      <vt:lpstr>Game Modding</vt:lpstr>
      <vt:lpstr>Adapting COTS Games</vt:lpstr>
      <vt:lpstr>Teachers Perception in Using Digital Games </vt:lpstr>
      <vt:lpstr>Digital Native Teachers</vt:lpstr>
      <vt:lpstr>New Instructional Design Models </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GAME</dc:title>
  <dc:creator>Bilal Khaleel Mohammad Younis</dc:creator>
  <cp:lastModifiedBy> </cp:lastModifiedBy>
  <cp:revision>47</cp:revision>
  <dcterms:created xsi:type="dcterms:W3CDTF">2010-07-17T14:39:48Z</dcterms:created>
  <dcterms:modified xsi:type="dcterms:W3CDTF">2010-07-29T09:04:09Z</dcterms:modified>
</cp:coreProperties>
</file>